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  <p:sldMasterId id="2147483691" r:id="rId2"/>
  </p:sldMasterIdLst>
  <p:notesMasterIdLst>
    <p:notesMasterId r:id="rId67"/>
  </p:notesMasterIdLst>
  <p:sldIdLst>
    <p:sldId id="333" r:id="rId3"/>
    <p:sldId id="256" r:id="rId4"/>
    <p:sldId id="263" r:id="rId5"/>
    <p:sldId id="328" r:id="rId6"/>
    <p:sldId id="329" r:id="rId7"/>
    <p:sldId id="264" r:id="rId8"/>
    <p:sldId id="265" r:id="rId9"/>
    <p:sldId id="270" r:id="rId10"/>
    <p:sldId id="271" r:id="rId11"/>
    <p:sldId id="330" r:id="rId12"/>
    <p:sldId id="266" r:id="rId13"/>
    <p:sldId id="267" r:id="rId14"/>
    <p:sldId id="268" r:id="rId15"/>
    <p:sldId id="269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61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1" r:id="rId46"/>
    <p:sldId id="306" r:id="rId47"/>
    <p:sldId id="307" r:id="rId48"/>
    <p:sldId id="308" r:id="rId49"/>
    <p:sldId id="309" r:id="rId50"/>
    <p:sldId id="310" r:id="rId51"/>
    <p:sldId id="311" r:id="rId52"/>
    <p:sldId id="312" r:id="rId53"/>
    <p:sldId id="313" r:id="rId54"/>
    <p:sldId id="314" r:id="rId55"/>
    <p:sldId id="315" r:id="rId56"/>
    <p:sldId id="316" r:id="rId57"/>
    <p:sldId id="317" r:id="rId58"/>
    <p:sldId id="318" r:id="rId59"/>
    <p:sldId id="319" r:id="rId60"/>
    <p:sldId id="325" r:id="rId61"/>
    <p:sldId id="326" r:id="rId62"/>
    <p:sldId id="321" r:id="rId63"/>
    <p:sldId id="322" r:id="rId64"/>
    <p:sldId id="331" r:id="rId65"/>
    <p:sldId id="323" r:id="rId66"/>
  </p:sldIdLst>
  <p:sldSz cx="9144000" cy="5143500" type="screen16x9"/>
  <p:notesSz cx="6858000" cy="9144000"/>
  <p:embeddedFontLst>
    <p:embeddedFont>
      <p:font typeface="Lato" panose="020F0502020204030203" pitchFamily="34" charset="0"/>
      <p:regular r:id="rId68"/>
      <p:bold r:id="rId69"/>
      <p:italic r:id="rId70"/>
      <p:boldItalic r:id="rId71"/>
    </p:embeddedFont>
    <p:embeddedFont>
      <p:font typeface="Raleway" pitchFamily="2" charset="77"/>
      <p:regular r:id="rId72"/>
      <p:bold r:id="rId73"/>
      <p:italic r:id="rId74"/>
      <p:boldItalic r:id="rId75"/>
    </p:embeddedFont>
    <p:embeddedFont>
      <p:font typeface="Roboto" panose="02000000000000000000" pitchFamily="2" charset="0"/>
      <p:regular r:id="rId76"/>
      <p:bold r:id="rId77"/>
      <p:italic r:id="rId78"/>
      <p:boldItalic r:id="rId7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5"/>
    <p:restoredTop sz="94830"/>
  </p:normalViewPr>
  <p:slideViewPr>
    <p:cSldViewPr snapToGrid="0">
      <p:cViewPr varScale="1">
        <p:scale>
          <a:sx n="162" d="100"/>
          <a:sy n="162" d="100"/>
        </p:scale>
        <p:origin x="872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font" Target="fonts/font1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7.fntdata"/><Relationship Id="rId79" Type="http://schemas.openxmlformats.org/officeDocument/2006/relationships/font" Target="fonts/font12.fntdata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font" Target="fonts/font2.fntdata"/><Relationship Id="rId77" Type="http://schemas.openxmlformats.org/officeDocument/2006/relationships/font" Target="fonts/font10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5.fntdata"/><Relationship Id="rId80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3.fntdata"/><Relationship Id="rId75" Type="http://schemas.openxmlformats.org/officeDocument/2006/relationships/font" Target="fonts/font8.fntdata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6.fntdata"/><Relationship Id="rId78" Type="http://schemas.openxmlformats.org/officeDocument/2006/relationships/font" Target="fonts/font11.fntdata"/><Relationship Id="rId8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9.fntdata"/><Relationship Id="rId7" Type="http://schemas.openxmlformats.org/officeDocument/2006/relationships/slide" Target="slides/slide5.xml"/><Relationship Id="rId71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/Relationships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c6f9035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c6f9035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5ffe38397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5ffe38397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75ffe38397_0_7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75ffe38397_0_7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75ffe38397_0_6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75ffe38397_0_6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75ffe3839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75ffe3839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7662fb051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7662fb051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75ffe38397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75ffe38397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75ffe3839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75ffe3839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75ffe38397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75ffe38397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75ffe38397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75ffe38397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75ffe38397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75ffe38397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662fb051a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662fb051a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75ffe38397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75ffe38397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75ffe38397_0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75ffe38397_0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75ffe38397_0_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75ffe38397_0_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75ffe38397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75ffe38397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75ffe38397_0_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75ffe38397_0_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7662fb051a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7662fb051a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6d92dee5b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6d92dee5b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6d92dee5b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6d92dee5b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7662fb051a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7662fb051a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d5e90d2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d5e90d2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7662fb051a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7662fb051a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672c95f84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672c95f84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672c95f84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672c95f84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672c95f84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672c95f84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d5e90d24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6d5e90d24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d8c9f3f89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d8c9f3f89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672c95f84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672c95f84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672c95f84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672c95f84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672c95f84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672c95f84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d8c9f3f8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d8c9f3f8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672c95f84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672c95f84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75ffe3839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75ffe3839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95863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6d5e90d24e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6d5e90d24e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6d8c9f3f89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6d8c9f3f89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6d5e90d24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6d5e90d24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6d5e90d24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6d5e90d24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6d5e90d24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6d5e90d24e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d5e90d24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d5e90d24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6d8c9f3f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6d8c9f3f8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5e90d24e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d5e90d24e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6d5e90d2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6d5e90d2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6d5e90d24e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6d5e90d24e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75ffe3839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75ffe3839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25530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6d5e90d24e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6d5e90d24e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6d8c9f3f89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6d8c9f3f89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6d8c9f3f8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6d8c9f3f8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6d94f65e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6d94f65e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7672c95f84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7672c95f84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717300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7672c95f84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7672c95f84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28582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6d8c9f3f89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6d8c9f3f89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d8c9f3f89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6d8c9f3f89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d8c9f3f89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6d8c9f3f89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457112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db75a8572_46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6db75a8572_46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662fb051a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7662fb051a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7662fb051a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7662fb051a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d92dee5b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d92dee5b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7662fb051a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7662fb051a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 b="0" i="0">
                <a:solidFill>
                  <a:schemeClr val="dk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7772533"/>
      </p:ext>
    </p:extLst>
  </p:cSld>
  <p:clrMapOvr>
    <a:masterClrMapping/>
  </p:clrMapOvr>
  <p:transition spd="slow"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B0AF9-1614-0C4A-9F00-5CC0B86D2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683A9E-9D5E-834F-A4B6-EC0BC5E56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EB10E-B177-6C46-9E62-F1B6BC74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D9BEB-2945-B046-834D-0D75B725E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B870B-3DE7-3840-B6C5-43BCD317D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68178"/>
      </p:ext>
    </p:extLst>
  </p:cSld>
  <p:clrMapOvr>
    <a:masterClrMapping/>
  </p:clrMapOvr>
  <p:transition spd="slow"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CAA7E-6239-DC48-8C36-7F86A0091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53C95-6030-0C4F-A996-658B3F573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E7862-A759-0444-BCC7-55AD3BDD9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337A4-8702-E043-A9B1-6E0E5D720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2090F-6DC1-5049-9BD8-3C9EEE170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557816"/>
      </p:ext>
    </p:extLst>
  </p:cSld>
  <p:clrMapOvr>
    <a:masterClrMapping/>
  </p:clrMapOvr>
  <p:transition spd="slow"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0D28D-FD09-9F45-8202-F860A8577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61E8B4-48CB-334E-A843-FB332EAFF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4FC46-52B1-C54F-BF11-8AC0497D1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A688F-70DE-724D-A3B9-BA112CC47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1E5B4-D105-5847-B67B-09DD60545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792023"/>
      </p:ext>
    </p:extLst>
  </p:cSld>
  <p:clrMapOvr>
    <a:masterClrMapping/>
  </p:clrMapOvr>
  <p:transition spd="slow"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EAA8F-A4E0-4746-8A28-B0A7F8B13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E8322-5E53-DF4D-A727-1D7D5E25B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45B19A-06BF-7143-BC70-006580FB10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3865F9-397C-374F-B541-11351EF8D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0FE6B0-0715-B941-AE70-FE9695AA5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A56D7-3C81-6843-BC5E-1D69DA545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227199"/>
      </p:ext>
    </p:extLst>
  </p:cSld>
  <p:clrMapOvr>
    <a:masterClrMapping/>
  </p:clrMapOvr>
  <p:transition spd="slow">
    <p:fade thruBlk="1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F7183-0BAA-114C-9F18-D6794519F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DFF519-4A06-0340-84A7-015EAF075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FEC2D-ECD4-104D-B992-EA1AF2310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5EAE15-48BA-CE4C-8939-B30A71A1DD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55CB1E-0507-BA41-87F0-F12288CE69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2F1249-A28E-2E41-BC86-673E7DCC3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495A93-FEBF-AF4A-B3F3-6AC522384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30BE97-4290-D741-8EA5-0DA35072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77680"/>
      </p:ext>
    </p:extLst>
  </p:cSld>
  <p:clrMapOvr>
    <a:masterClrMapping/>
  </p:clrMapOvr>
  <p:transition spd="slow">
    <p:fade thruBlk="1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A7ACA-F6E2-E445-A17D-9DF908965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6F54FB-ABF0-4146-85E1-228D14319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B97521-51C7-CE4C-84E3-0DA328EEE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BDABEE-B88B-804A-8EC6-D3241F1A7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855669"/>
      </p:ext>
    </p:extLst>
  </p:cSld>
  <p:clrMapOvr>
    <a:masterClrMapping/>
  </p:clrMapOvr>
  <p:transition spd="slow">
    <p:fade thruBlk="1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81B21B-73BF-E348-A332-4D509EA2D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519FA0-2D10-334A-886A-A125B1CC5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11BC1-59F5-4141-9907-07C9AEA3D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453370"/>
      </p:ext>
    </p:extLst>
  </p:cSld>
  <p:clrMapOvr>
    <a:masterClrMapping/>
  </p:clrMapOvr>
  <p:transition spd="slow">
    <p:fade thruBlk="1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6C0C5-BB3F-0147-B2D0-C3A3C0E6B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068F-C86D-034A-BAED-2CA2044BB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8905AD-2AB2-BD4B-BC58-4D2076259C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09B130-8B93-574D-97B2-A0B561872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60B9DB-6603-5540-A0AA-FA63E25F7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8E0395-98D0-4A4F-9A24-734ED9118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140920"/>
      </p:ext>
    </p:extLst>
  </p:cSld>
  <p:clrMapOvr>
    <a:masterClrMapping/>
  </p:clrMapOvr>
  <p:transition spd="slow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F1C232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0" i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C9A35-E929-9646-8E23-14D6188D1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8F58C4-5F82-FF4C-96FF-9C3CE944A0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885E2D-505B-E741-A87A-4FFF5FD2FF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2CC618-E0CB-CD48-B26C-68D0CCF53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4F4AE5-62DB-944D-A594-7337A3D0E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1F0B6D-190C-C54F-9E2F-2F6A72F4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3699"/>
      </p:ext>
    </p:extLst>
  </p:cSld>
  <p:clrMapOvr>
    <a:masterClrMapping/>
  </p:clrMapOvr>
  <p:transition spd="slow"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29F66-2C94-A24C-ABA8-60138416D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CC71D-1F0C-7E49-91BA-7BE95776FC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F2E55B-28B7-8F49-B92C-73631A140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48EC5-3B92-A34B-A195-CDE84942A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1680D-4408-1342-A224-8E086EB55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25905"/>
      </p:ext>
    </p:extLst>
  </p:cSld>
  <p:clrMapOvr>
    <a:masterClrMapping/>
  </p:clrMapOvr>
  <p:transition spd="slow">
    <p:fade thruBlk="1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98DACE-C24A-D142-8077-5773A0475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5FC1A6-3F59-8A48-85C9-4440521A1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65CC7-C8C0-5B4D-843B-7658CD2C9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2FC01-E3BC-2F46-B1FB-93A346DED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28886-F83B-904E-B573-515D43CEA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14514"/>
      </p:ext>
    </p:extLst>
  </p:cSld>
  <p:clrMapOvr>
    <a:masterClrMapping/>
  </p:clrMapOvr>
  <p:transition spd="slow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ELT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 b="0" i="0">
                <a:solidFill>
                  <a:schemeClr val="dk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 b="0" i="0">
                <a:solidFill>
                  <a:schemeClr val="dk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 b="0" i="0">
                <a:solidFill>
                  <a:schemeClr val="dk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ELT">
  <p:cSld name="MAIN_POINT">
    <p:bg>
      <p:bgPr>
        <a:solidFill>
          <a:srgbClr val="3C78D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0" i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 b="0" i="0">
                <a:solidFill>
                  <a:schemeClr val="dk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rgbClr val="F1C232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0" i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703" r:id="rId11"/>
  </p:sldLayoutIdLst>
  <p:transition spd="slow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60F9FD-6E19-FD42-A987-9A7BF240F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B2B35-B5D0-AD4E-984B-E932523C83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7E8B1-E807-8540-820F-515DDD9669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F61AA-5A98-4049-A93E-477E5505141A}" type="datetimeFigureOut">
              <a:rPr lang="en-US" smtClean="0"/>
              <a:pPr/>
              <a:t>1/7/24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3108A-63A3-9442-AAD5-6E4568B9E5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9B95B-A72F-CB47-9B6D-AC87485BDA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238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ransition spd="slow">
    <p:fade thruBlk="1"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he-carbon-footprint-of-ai-research-812d9c974a5c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blog/products/ai-machine-learning/what-makes-tpus-fine-tuned-for-deep-learni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hroughpu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Central_processing_uni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mailto:umberto.michelucci@gmail.com" TargetMode="Externa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hmc.edu/courses/2001/spring/cs156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4.04760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hatis.techtarget.com/definition/point-of-sale-terminal-POS-terminal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ahnimanas.github.io/post/quantization-in-tflite/#deep_compression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sahnimanas.github.io/post/quantization-in-tflite/#deep_compression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nsorflow/tensorflow/tree/r1.13/tensorflow/contrib/quantize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tensorflow.org/lite/performance/quantization_spec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tensorflow.org/lite/convert/index#device_deployment" TargetMode="Externa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.github.io/flatbuffers/index.html#flatbuffers_overview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oogle.github.io/flatbuffers/" TargetMode="Externa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tensorflow.org/lite/convert/index#device_deployment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tensorflow.org/lite/performance/post_training_quantization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lite/performance/post_training_quantization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lite/performance/post_training_quantization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en.wikipedia.org/wiki/Integrated_circuit" TargetMode="External"/><Relationship Id="rId5" Type="http://schemas.openxmlformats.org/officeDocument/2006/relationships/hyperlink" Target="https://en.wikipedia.org/wiki/Transistor" TargetMode="External"/><Relationship Id="rId4" Type="http://schemas.openxmlformats.org/officeDocument/2006/relationships/hyperlink" Target="https://en.wikipedia.org/wiki/Transistor_count" TargetMode="Externa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v18ICGO9ccTfyo2fKzMbiq9XgQ4zvLik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ob7AexaeWiaQiFWWuak4agcMxXiL0ms7" TargetMode="Externa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NsrA_ABfVulXRfs3HgKvKZyggVuJG0oM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blog/products/ai-machine-learning/what-makes-tpus-fine-tuned-for-deep-learni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loud.google.com/blog/products/ai-machine-learning/what-makes-tpus-fine-tuned-for-deep-learn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9E17E-9C52-F940-A0EC-D0958B7B5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Let’s wake up</a:t>
            </a:r>
          </a:p>
        </p:txBody>
      </p:sp>
    </p:spTree>
    <p:extLst>
      <p:ext uri="{BB962C8B-B14F-4D97-AF65-F5344CB8AC3E}">
        <p14:creationId xmlns:p14="http://schemas.microsoft.com/office/powerpoint/2010/main" val="3987386344"/>
      </p:ext>
    </p:extLst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DDB83-69F6-4846-A6FB-C7E72400E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Tensor Processing Unit (TPU)</a:t>
            </a:r>
          </a:p>
        </p:txBody>
      </p:sp>
    </p:spTree>
    <p:extLst>
      <p:ext uri="{BB962C8B-B14F-4D97-AF65-F5344CB8AC3E}">
        <p14:creationId xmlns:p14="http://schemas.microsoft.com/office/powerpoint/2010/main" val="3136139983"/>
      </p:ext>
    </p:extLst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4"/>
          <p:cNvSpPr txBox="1">
            <a:spLocks noGrp="1"/>
          </p:cNvSpPr>
          <p:nvPr>
            <p:ph type="title"/>
          </p:nvPr>
        </p:nvSpPr>
        <p:spPr>
          <a:xfrm>
            <a:off x="727650" y="1016194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TPU uses an architecture called systolic architecture</a:t>
            </a:r>
            <a:endParaRPr/>
          </a:p>
        </p:txBody>
      </p:sp>
      <p:sp>
        <p:nvSpPr>
          <p:cNvPr id="425" name="Google Shape;425;p54"/>
          <p:cNvSpPr txBox="1">
            <a:spLocks noGrp="1"/>
          </p:cNvSpPr>
          <p:nvPr>
            <p:ph type="body" idx="1"/>
          </p:nvPr>
        </p:nvSpPr>
        <p:spPr>
          <a:xfrm>
            <a:off x="727650" y="2079844"/>
            <a:ext cx="7688700" cy="25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systolic execution architecture: </a:t>
            </a:r>
            <a:endParaRPr sz="24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this works with data arriving at cells at regular intervals from different directions, more on that later. The computation can be carried out without accessing memory</a:t>
            </a:r>
            <a:endParaRPr sz="24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5450" y="820325"/>
            <a:ext cx="6496275" cy="3921425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55"/>
          <p:cNvSpPr txBox="1"/>
          <p:nvPr/>
        </p:nvSpPr>
        <p:spPr>
          <a:xfrm>
            <a:off x="92025" y="4741750"/>
            <a:ext cx="66252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NAE Regional Meeting: https://sites.google.com/view/naeregionalsymposium</a:t>
            </a:r>
            <a:endParaRPr sz="10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  <p:sp>
        <p:nvSpPr>
          <p:cNvPr id="432" name="Google Shape;432;p55"/>
          <p:cNvSpPr txBox="1">
            <a:spLocks noGrp="1"/>
          </p:cNvSpPr>
          <p:nvPr>
            <p:ph type="title" idx="4294967295"/>
          </p:nvPr>
        </p:nvSpPr>
        <p:spPr>
          <a:xfrm>
            <a:off x="641075" y="54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Arial" panose="020B0604020202020204" pitchFamily="34" charset="0"/>
                <a:cs typeface="Arial" panose="020B0604020202020204" pitchFamily="34" charset="0"/>
              </a:rPr>
              <a:t>TPUs turn out to be very energy efficient</a:t>
            </a:r>
            <a:endParaRPr b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6"/>
          <p:cNvSpPr txBox="1">
            <a:spLocks noGrp="1"/>
          </p:cNvSpPr>
          <p:nvPr>
            <p:ph type="title"/>
          </p:nvPr>
        </p:nvSpPr>
        <p:spPr>
          <a:xfrm>
            <a:off x="727650" y="5497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Carbon footprint of training networks*</a:t>
            </a:r>
            <a:endParaRPr/>
          </a:p>
        </p:txBody>
      </p:sp>
      <p:sp>
        <p:nvSpPr>
          <p:cNvPr id="438" name="Google Shape;438;p56"/>
          <p:cNvSpPr txBox="1">
            <a:spLocks noGrp="1"/>
          </p:cNvSpPr>
          <p:nvPr>
            <p:ph type="body" idx="1"/>
          </p:nvPr>
        </p:nvSpPr>
        <p:spPr>
          <a:xfrm>
            <a:off x="727650" y="1212775"/>
            <a:ext cx="7688700" cy="31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A single PC</a:t>
            </a:r>
            <a:endParaRPr sz="1600"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Consider an Intel i7, according to specs it dissipates 95W → When working 24h it needs </a:t>
            </a:r>
            <a:r>
              <a:rPr lang="en" sz="1600" b="1"/>
              <a:t>2.28 kWh</a:t>
            </a:r>
            <a:endParaRPr sz="1600"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GPU Nvidia 1080Ti, according to specs it dissipates 250 W → When working 24h it needs </a:t>
            </a:r>
            <a:r>
              <a:rPr lang="en" sz="1600" b="1"/>
              <a:t>6 kWh</a:t>
            </a:r>
            <a:endParaRPr sz="1600"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b="1"/>
              <a:t>A datacenter</a:t>
            </a:r>
            <a:endParaRPr sz="160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Up to 5000 GPUs, CPU with 8 cores (ca. 10k CPUs) → </a:t>
            </a:r>
            <a:r>
              <a:rPr lang="en" sz="1600" b="1"/>
              <a:t>52.8 MWh</a:t>
            </a:r>
            <a:r>
              <a:rPr lang="en" sz="1600"/>
              <a:t> (MEGA WATT PER HOURS PER DAY).</a:t>
            </a:r>
            <a:br>
              <a:rPr lang="en" sz="1600"/>
            </a:br>
            <a:r>
              <a:rPr lang="en" sz="1600"/>
              <a:t>A windmill produces roughly </a:t>
            </a:r>
            <a:r>
              <a:rPr lang="en" sz="1600" b="1"/>
              <a:t>12 MWh</a:t>
            </a:r>
            <a:r>
              <a:rPr lang="en" sz="1600"/>
              <a:t> per day, that is enough for ca. 400-500 households...</a:t>
            </a:r>
            <a:endParaRPr sz="1600"/>
          </a:p>
        </p:txBody>
      </p:sp>
      <p:sp>
        <p:nvSpPr>
          <p:cNvPr id="439" name="Google Shape;439;p56"/>
          <p:cNvSpPr txBox="1"/>
          <p:nvPr/>
        </p:nvSpPr>
        <p:spPr>
          <a:xfrm>
            <a:off x="139950" y="4896050"/>
            <a:ext cx="88641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* </a:t>
            </a:r>
            <a:r>
              <a:rPr lang="en" sz="1000" u="sng">
                <a:solidFill>
                  <a:schemeClr val="hlink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  <a:hlinkClick r:id="rId3"/>
              </a:rPr>
              <a:t>https://towardsdatascience.com/the-carbon-footprint-of-ai-research-812d9c974a5c</a:t>
            </a:r>
            <a:endParaRPr sz="10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7"/>
          <p:cNvSpPr txBox="1">
            <a:spLocks noGrp="1"/>
          </p:cNvSpPr>
          <p:nvPr>
            <p:ph type="title"/>
          </p:nvPr>
        </p:nvSpPr>
        <p:spPr>
          <a:xfrm>
            <a:off x="727650" y="845049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TPU Limitations</a:t>
            </a:r>
            <a:endParaRPr/>
          </a:p>
        </p:txBody>
      </p:sp>
      <p:sp>
        <p:nvSpPr>
          <p:cNvPr id="445" name="Google Shape;445;p57"/>
          <p:cNvSpPr txBox="1">
            <a:spLocks noGrp="1"/>
          </p:cNvSpPr>
          <p:nvPr>
            <p:ph type="body" idx="1"/>
          </p:nvPr>
        </p:nvSpPr>
        <p:spPr>
          <a:xfrm>
            <a:off x="639284" y="1495124"/>
            <a:ext cx="7688700" cy="29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Linear algebra programs that require frequent branching or are dominated by element-wise algebra;</a:t>
            </a:r>
            <a:endParaRPr sz="18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Workloads that access memory in a sparse manner;</a:t>
            </a:r>
            <a:endParaRPr sz="18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Workloads that require high-precision arithmetic;</a:t>
            </a:r>
            <a:endParaRPr sz="18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Font typeface="Raleway"/>
              <a:buChar char="●"/>
            </a:pPr>
            <a:r>
              <a:rPr lang="en" sz="18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Neural network workloads that contain custom TensorFlow operations written in C++, specifically, custom operations in the body of the main training loop.</a:t>
            </a:r>
            <a:endParaRPr sz="18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  <p:sp>
        <p:nvSpPr>
          <p:cNvPr id="446" name="Google Shape;446;p57"/>
          <p:cNvSpPr txBox="1"/>
          <p:nvPr/>
        </p:nvSpPr>
        <p:spPr>
          <a:xfrm>
            <a:off x="69000" y="4842300"/>
            <a:ext cx="8614800" cy="1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Source: https://medium.com/sciforce/understanding-tensor-processing-units-10ff41f50e78</a:t>
            </a:r>
            <a:endParaRPr sz="10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TPU</a:t>
            </a:r>
            <a:endParaRPr sz="6000"/>
          </a:p>
        </p:txBody>
      </p:sp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6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TPU</a:t>
            </a:r>
            <a:endParaRPr/>
          </a:p>
        </p:txBody>
      </p:sp>
      <p:sp>
        <p:nvSpPr>
          <p:cNvPr id="471" name="Google Shape;471;p61"/>
          <p:cNvSpPr txBox="1">
            <a:spLocks noGrp="1"/>
          </p:cNvSpPr>
          <p:nvPr>
            <p:ph type="body" idx="1"/>
          </p:nvPr>
        </p:nvSpPr>
        <p:spPr>
          <a:xfrm>
            <a:off x="730000" y="2098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ASIC (</a:t>
            </a:r>
            <a:r>
              <a:rPr lang="en" sz="2400" u="sng"/>
              <a:t>A</a:t>
            </a:r>
            <a:r>
              <a:rPr lang="en" sz="2400"/>
              <a:t>pplication </a:t>
            </a:r>
            <a:r>
              <a:rPr lang="en" sz="2400" u="sng"/>
              <a:t>S</a:t>
            </a:r>
            <a:r>
              <a:rPr lang="en" sz="2400"/>
              <a:t>pecific </a:t>
            </a:r>
            <a:r>
              <a:rPr lang="en" sz="2400" u="sng"/>
              <a:t>I</a:t>
            </a:r>
            <a:r>
              <a:rPr lang="en" sz="2400"/>
              <a:t>ntegrated </a:t>
            </a:r>
            <a:r>
              <a:rPr lang="en" sz="2400" u="sng"/>
              <a:t>C</a:t>
            </a:r>
            <a:r>
              <a:rPr lang="en" sz="2400"/>
              <a:t>ircuit)</a:t>
            </a:r>
            <a:endParaRPr sz="2400"/>
          </a:p>
        </p:txBody>
      </p:sp>
      <p:pic>
        <p:nvPicPr>
          <p:cNvPr id="472" name="Google Shape;47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9300" y="1182675"/>
            <a:ext cx="4808301" cy="3429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Coral Edge TPU</a:t>
            </a:r>
            <a:endParaRPr/>
          </a:p>
        </p:txBody>
      </p:sp>
      <p:sp>
        <p:nvSpPr>
          <p:cNvPr id="478" name="Google Shape;478;p62"/>
          <p:cNvSpPr txBox="1">
            <a:spLocks noGrp="1"/>
          </p:cNvSpPr>
          <p:nvPr>
            <p:ph type="body" idx="1"/>
          </p:nvPr>
        </p:nvSpPr>
        <p:spPr>
          <a:xfrm>
            <a:off x="730000" y="2098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ASIC (</a:t>
            </a:r>
            <a:r>
              <a:rPr lang="en" sz="2400" u="sng"/>
              <a:t>A</a:t>
            </a:r>
            <a:r>
              <a:rPr lang="en" sz="2400"/>
              <a:t>pplication </a:t>
            </a:r>
            <a:r>
              <a:rPr lang="en" sz="2400" u="sng"/>
              <a:t>S</a:t>
            </a:r>
            <a:r>
              <a:rPr lang="en" sz="2400"/>
              <a:t>pecific </a:t>
            </a:r>
            <a:r>
              <a:rPr lang="en" sz="2400" u="sng"/>
              <a:t>I</a:t>
            </a:r>
            <a:r>
              <a:rPr lang="en" sz="2400"/>
              <a:t>ntegrated </a:t>
            </a:r>
            <a:r>
              <a:rPr lang="en" sz="2400" u="sng"/>
              <a:t>C</a:t>
            </a:r>
            <a:r>
              <a:rPr lang="en" sz="2400"/>
              <a:t>ircuit)</a:t>
            </a:r>
            <a:endParaRPr sz="2400"/>
          </a:p>
        </p:txBody>
      </p:sp>
      <p:pic>
        <p:nvPicPr>
          <p:cNvPr id="479" name="Google Shape;47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4925" y="1911675"/>
            <a:ext cx="4817075" cy="1971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TPU version</a:t>
            </a:r>
            <a:endParaRPr/>
          </a:p>
        </p:txBody>
      </p:sp>
      <p:sp>
        <p:nvSpPr>
          <p:cNvPr id="485" name="Google Shape;485;p63"/>
          <p:cNvSpPr txBox="1"/>
          <p:nvPr/>
        </p:nvSpPr>
        <p:spPr>
          <a:xfrm>
            <a:off x="882075" y="4782725"/>
            <a:ext cx="7281900" cy="3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Multiply-add operation on TPU. Credits for this image go to </a:t>
            </a:r>
            <a:r>
              <a:rPr lang="en" sz="1000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/>
              </a:rPr>
              <a:t>this Google Cloud article</a:t>
            </a:r>
            <a:r>
              <a:rPr lang="en" sz="10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86" name="Google Shape;486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5025" y="1853850"/>
            <a:ext cx="6096000" cy="256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enabler of the performance of TPUs</a:t>
            </a:r>
            <a:endParaRPr/>
          </a:p>
        </p:txBody>
      </p:sp>
      <p:sp>
        <p:nvSpPr>
          <p:cNvPr id="492" name="Google Shape;492;p6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202124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The key enabler is a major reduction of the von Neumann bottleneck.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  <p:sp>
        <p:nvSpPr>
          <p:cNvPr id="493" name="Google Shape;493;p64"/>
          <p:cNvSpPr txBox="1"/>
          <p:nvPr/>
        </p:nvSpPr>
        <p:spPr>
          <a:xfrm>
            <a:off x="729450" y="2829950"/>
            <a:ext cx="7524900" cy="149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The shared bus between the program memory and data memory leads to the von Neumann bottleneck, the limited </a:t>
            </a:r>
            <a:r>
              <a:rPr lang="en" sz="1800" u="sng">
                <a:solidFill>
                  <a:schemeClr val="hlink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  <a:hlinkClick r:id="rId3"/>
              </a:rPr>
              <a:t>throughput</a:t>
            </a:r>
            <a:r>
              <a:rPr lang="en" sz="18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 (data transfer rate) between the </a:t>
            </a:r>
            <a:r>
              <a:rPr lang="en" sz="1800" u="sng">
                <a:solidFill>
                  <a:schemeClr val="hlink"/>
                </a:solid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  <a:hlinkClick r:id="rId4"/>
              </a:rPr>
              <a:t>central processing unit</a:t>
            </a:r>
            <a:r>
              <a:rPr lang="en" sz="18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 (CPU) and memory compared to the amount of memory*.</a:t>
            </a:r>
            <a:endParaRPr sz="18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  <p:sp>
        <p:nvSpPr>
          <p:cNvPr id="494" name="Google Shape;494;p64"/>
          <p:cNvSpPr txBox="1"/>
          <p:nvPr/>
        </p:nvSpPr>
        <p:spPr>
          <a:xfrm>
            <a:off x="171525" y="4781025"/>
            <a:ext cx="8833200" cy="3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* https://en.wikipedia.org/wiki/Von_Neumann_architecture#Von_Neumann_bottleneck</a:t>
            </a:r>
            <a:endParaRPr sz="10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D6D44-0408-C94C-AE79-1C13047E26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4240" y="558683"/>
            <a:ext cx="4348412" cy="1916161"/>
          </a:xfrm>
        </p:spPr>
        <p:txBody>
          <a:bodyPr anchor="b">
            <a:normAutofit/>
          </a:bodyPr>
          <a:lstStyle/>
          <a:p>
            <a:pPr algn="l"/>
            <a:r>
              <a:rPr lang="en-CH" sz="4050">
                <a:latin typeface="Arial" panose="020B0604020202020204" pitchFamily="34" charset="0"/>
                <a:cs typeface="Arial" panose="020B0604020202020204" pitchFamily="34" charset="0"/>
              </a:rPr>
              <a:t>TPUs, GPUs, CPUs and edge devices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4798F-4BF7-9D47-AA55-36264944B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240" y="2723391"/>
            <a:ext cx="4348412" cy="1024265"/>
          </a:xfrm>
        </p:spPr>
        <p:txBody>
          <a:bodyPr anchor="t">
            <a:normAutofit/>
          </a:bodyPr>
          <a:lstStyle/>
          <a:p>
            <a:pPr algn="l"/>
            <a:r>
              <a:rPr lang="en-CH" sz="1650">
                <a:latin typeface="Arial" panose="020B0604020202020204" pitchFamily="34" charset="0"/>
                <a:cs typeface="Arial" panose="020B0604020202020204" pitchFamily="34" charset="0"/>
              </a:rPr>
              <a:t>Dr. Umberto Michelucci</a:t>
            </a:r>
          </a:p>
          <a:p>
            <a:pPr algn="l"/>
            <a:r>
              <a:rPr lang="en-GB" sz="165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u</a:t>
            </a:r>
            <a:r>
              <a:rPr lang="en-CH" sz="165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mberto.michelucci@gmail.com</a:t>
            </a:r>
            <a:endParaRPr lang="en-CH" sz="165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CH" sz="1650">
                <a:latin typeface="Arial" panose="020B0604020202020204" pitchFamily="34" charset="0"/>
                <a:cs typeface="Arial" panose="020B0604020202020204" pitchFamily="34" charset="0"/>
              </a:rPr>
              <a:t>079 396 7406</a:t>
            </a:r>
          </a:p>
        </p:txBody>
      </p:sp>
      <p:pic>
        <p:nvPicPr>
          <p:cNvPr id="37" name="Picture 3" descr="CPU with binary numbers and blueprint">
            <a:extLst>
              <a:ext uri="{FF2B5EF4-FFF2-40B4-BE49-F238E27FC236}">
                <a16:creationId xmlns:a16="http://schemas.microsoft.com/office/drawing/2014/main" id="{2DCF807A-6DF9-403C-9197-CF9C80912B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31" r="26531"/>
          <a:stretch/>
        </p:blipFill>
        <p:spPr>
          <a:xfrm>
            <a:off x="5391445" y="7"/>
            <a:ext cx="3752555" cy="514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04717"/>
      </p:ext>
    </p:extLst>
  </p:cSld>
  <p:clrMapOvr>
    <a:masterClrMapping/>
  </p:clrMapOvr>
  <p:transition spd="slow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5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Systolic matrix multiplication example</a:t>
            </a:r>
            <a:endParaRPr/>
          </a:p>
        </p:txBody>
      </p:sp>
      <p:sp>
        <p:nvSpPr>
          <p:cNvPr id="500" name="Google Shape;500;p65"/>
          <p:cNvSpPr txBox="1"/>
          <p:nvPr/>
        </p:nvSpPr>
        <p:spPr>
          <a:xfrm>
            <a:off x="88225" y="4772925"/>
            <a:ext cx="66741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From: </a:t>
            </a:r>
            <a:r>
              <a:rPr lang="en" sz="10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http://www.cs.hmc.edu/courses/2001/spring/cs156</a:t>
            </a:r>
            <a:r>
              <a:rPr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6"/>
          <p:cNvSpPr txBox="1">
            <a:spLocks noGrp="1"/>
          </p:cNvSpPr>
          <p:nvPr>
            <p:ph type="title"/>
          </p:nvPr>
        </p:nvSpPr>
        <p:spPr>
          <a:xfrm>
            <a:off x="727800" y="448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Systolic matrix multiplication example</a:t>
            </a:r>
            <a:endParaRPr/>
          </a:p>
        </p:txBody>
      </p:sp>
      <p:sp>
        <p:nvSpPr>
          <p:cNvPr id="506" name="Google Shape;506;p66"/>
          <p:cNvSpPr/>
          <p:nvPr/>
        </p:nvSpPr>
        <p:spPr>
          <a:xfrm>
            <a:off x="498945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66"/>
          <p:cNvSpPr txBox="1"/>
          <p:nvPr/>
        </p:nvSpPr>
        <p:spPr>
          <a:xfrm>
            <a:off x="5033100" y="1192500"/>
            <a:ext cx="648900" cy="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b[2,0]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b[1,0]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b[0,0]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8" name="Google Shape;508;p66"/>
          <p:cNvSpPr txBox="1"/>
          <p:nvPr/>
        </p:nvSpPr>
        <p:spPr>
          <a:xfrm>
            <a:off x="1400500" y="3421175"/>
            <a:ext cx="648900" cy="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b[2,1]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b[1,1]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b[0,1]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9" name="Google Shape;509;p66"/>
          <p:cNvSpPr txBox="1"/>
          <p:nvPr/>
        </p:nvSpPr>
        <p:spPr>
          <a:xfrm>
            <a:off x="7399950" y="831374"/>
            <a:ext cx="648900" cy="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b[2,2]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b[1,2]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b[0,2]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0" name="Google Shape;510;p66"/>
          <p:cNvSpPr/>
          <p:nvPr/>
        </p:nvSpPr>
        <p:spPr>
          <a:xfrm>
            <a:off x="6172875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66"/>
          <p:cNvSpPr/>
          <p:nvPr/>
        </p:nvSpPr>
        <p:spPr>
          <a:xfrm>
            <a:off x="735630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66"/>
          <p:cNvSpPr txBox="1"/>
          <p:nvPr/>
        </p:nvSpPr>
        <p:spPr>
          <a:xfrm>
            <a:off x="3038150" y="2396350"/>
            <a:ext cx="1626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a[0,2]    a[0,1]    a[0,0]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3" name="Google Shape;513;p66"/>
          <p:cNvSpPr txBox="1"/>
          <p:nvPr/>
        </p:nvSpPr>
        <p:spPr>
          <a:xfrm>
            <a:off x="2543750" y="3405575"/>
            <a:ext cx="1626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a[1,2]    a[1,1]    a[1,0]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4" name="Google Shape;514;p66"/>
          <p:cNvSpPr txBox="1"/>
          <p:nvPr/>
        </p:nvSpPr>
        <p:spPr>
          <a:xfrm>
            <a:off x="2037324" y="4445075"/>
            <a:ext cx="1626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a[2,2]    a[2,1]    a[2,0]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5" name="Google Shape;515;p66"/>
          <p:cNvSpPr/>
          <p:nvPr/>
        </p:nvSpPr>
        <p:spPr>
          <a:xfrm>
            <a:off x="498945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66"/>
          <p:cNvSpPr/>
          <p:nvPr/>
        </p:nvSpPr>
        <p:spPr>
          <a:xfrm>
            <a:off x="6172875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66"/>
          <p:cNvSpPr/>
          <p:nvPr/>
        </p:nvSpPr>
        <p:spPr>
          <a:xfrm>
            <a:off x="735630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66"/>
          <p:cNvSpPr/>
          <p:nvPr/>
        </p:nvSpPr>
        <p:spPr>
          <a:xfrm>
            <a:off x="498945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66"/>
          <p:cNvSpPr/>
          <p:nvPr/>
        </p:nvSpPr>
        <p:spPr>
          <a:xfrm>
            <a:off x="6172875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66"/>
          <p:cNvSpPr/>
          <p:nvPr/>
        </p:nvSpPr>
        <p:spPr>
          <a:xfrm>
            <a:off x="735630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1" name="Google Shape;521;p66"/>
          <p:cNvCxnSpPr>
            <a:stCxn id="506" idx="3"/>
            <a:endCxn id="510" idx="1"/>
          </p:cNvCxnSpPr>
          <p:nvPr/>
        </p:nvCxnSpPr>
        <p:spPr>
          <a:xfrm>
            <a:off x="5725650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2" name="Google Shape;522;p66"/>
          <p:cNvCxnSpPr>
            <a:stCxn id="510" idx="3"/>
            <a:endCxn id="511" idx="1"/>
          </p:cNvCxnSpPr>
          <p:nvPr/>
        </p:nvCxnSpPr>
        <p:spPr>
          <a:xfrm>
            <a:off x="6909075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3" name="Google Shape;523;p66"/>
          <p:cNvCxnSpPr>
            <a:stCxn id="506" idx="2"/>
            <a:endCxn id="515" idx="0"/>
          </p:cNvCxnSpPr>
          <p:nvPr/>
        </p:nvCxnSpPr>
        <p:spPr>
          <a:xfrm>
            <a:off x="535755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4" name="Google Shape;524;p66"/>
          <p:cNvCxnSpPr>
            <a:stCxn id="510" idx="2"/>
            <a:endCxn id="516" idx="0"/>
          </p:cNvCxnSpPr>
          <p:nvPr/>
        </p:nvCxnSpPr>
        <p:spPr>
          <a:xfrm>
            <a:off x="6540975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5" name="Google Shape;525;p66"/>
          <p:cNvCxnSpPr>
            <a:stCxn id="511" idx="2"/>
            <a:endCxn id="517" idx="0"/>
          </p:cNvCxnSpPr>
          <p:nvPr/>
        </p:nvCxnSpPr>
        <p:spPr>
          <a:xfrm>
            <a:off x="772440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6" name="Google Shape;526;p66"/>
          <p:cNvCxnSpPr>
            <a:stCxn id="515" idx="3"/>
            <a:endCxn id="516" idx="1"/>
          </p:cNvCxnSpPr>
          <p:nvPr/>
        </p:nvCxnSpPr>
        <p:spPr>
          <a:xfrm>
            <a:off x="5725650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7" name="Google Shape;527;p66"/>
          <p:cNvCxnSpPr>
            <a:stCxn id="516" idx="3"/>
            <a:endCxn id="517" idx="1"/>
          </p:cNvCxnSpPr>
          <p:nvPr/>
        </p:nvCxnSpPr>
        <p:spPr>
          <a:xfrm>
            <a:off x="6909075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8" name="Google Shape;528;p66"/>
          <p:cNvCxnSpPr>
            <a:stCxn id="515" idx="2"/>
            <a:endCxn id="518" idx="0"/>
          </p:cNvCxnSpPr>
          <p:nvPr/>
        </p:nvCxnSpPr>
        <p:spPr>
          <a:xfrm>
            <a:off x="535755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9" name="Google Shape;529;p66"/>
          <p:cNvCxnSpPr>
            <a:stCxn id="516" idx="2"/>
            <a:endCxn id="519" idx="0"/>
          </p:cNvCxnSpPr>
          <p:nvPr/>
        </p:nvCxnSpPr>
        <p:spPr>
          <a:xfrm>
            <a:off x="6540975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0" name="Google Shape;530;p66"/>
          <p:cNvCxnSpPr>
            <a:stCxn id="517" idx="2"/>
            <a:endCxn id="520" idx="0"/>
          </p:cNvCxnSpPr>
          <p:nvPr/>
        </p:nvCxnSpPr>
        <p:spPr>
          <a:xfrm>
            <a:off x="772440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1" name="Google Shape;531;p66"/>
          <p:cNvCxnSpPr>
            <a:stCxn id="518" idx="3"/>
            <a:endCxn id="519" idx="1"/>
          </p:cNvCxnSpPr>
          <p:nvPr/>
        </p:nvCxnSpPr>
        <p:spPr>
          <a:xfrm>
            <a:off x="5725650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2" name="Google Shape;532;p66"/>
          <p:cNvCxnSpPr>
            <a:stCxn id="519" idx="3"/>
            <a:endCxn id="520" idx="1"/>
          </p:cNvCxnSpPr>
          <p:nvPr/>
        </p:nvCxnSpPr>
        <p:spPr>
          <a:xfrm>
            <a:off x="6909075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3" name="Google Shape;533;p66"/>
          <p:cNvCxnSpPr>
            <a:stCxn id="512" idx="3"/>
            <a:endCxn id="506" idx="1"/>
          </p:cNvCxnSpPr>
          <p:nvPr/>
        </p:nvCxnSpPr>
        <p:spPr>
          <a:xfrm>
            <a:off x="4665050" y="2588200"/>
            <a:ext cx="324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4" name="Google Shape;534;p66"/>
          <p:cNvCxnSpPr>
            <a:endCxn id="515" idx="1"/>
          </p:cNvCxnSpPr>
          <p:nvPr/>
        </p:nvCxnSpPr>
        <p:spPr>
          <a:xfrm>
            <a:off x="4675050" y="35974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5" name="Google Shape;535;p66"/>
          <p:cNvCxnSpPr/>
          <p:nvPr/>
        </p:nvCxnSpPr>
        <p:spPr>
          <a:xfrm>
            <a:off x="4670000" y="46369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6" name="Google Shape;536;p66"/>
          <p:cNvCxnSpPr>
            <a:stCxn id="507" idx="2"/>
            <a:endCxn id="506" idx="0"/>
          </p:cNvCxnSpPr>
          <p:nvPr/>
        </p:nvCxnSpPr>
        <p:spPr>
          <a:xfrm>
            <a:off x="535755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7" name="Google Shape;537;p66"/>
          <p:cNvCxnSpPr/>
          <p:nvPr/>
        </p:nvCxnSpPr>
        <p:spPr>
          <a:xfrm>
            <a:off x="6540975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8" name="Google Shape;538;p66"/>
          <p:cNvCxnSpPr/>
          <p:nvPr/>
        </p:nvCxnSpPr>
        <p:spPr>
          <a:xfrm>
            <a:off x="772440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9" name="Google Shape;539;p66"/>
          <p:cNvSpPr txBox="1"/>
          <p:nvPr/>
        </p:nvSpPr>
        <p:spPr>
          <a:xfrm>
            <a:off x="727800" y="1401500"/>
            <a:ext cx="1352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t = 0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67"/>
          <p:cNvSpPr txBox="1">
            <a:spLocks noGrp="1"/>
          </p:cNvSpPr>
          <p:nvPr>
            <p:ph type="title"/>
          </p:nvPr>
        </p:nvSpPr>
        <p:spPr>
          <a:xfrm>
            <a:off x="727800" y="448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Systolic matrix multiplication example</a:t>
            </a:r>
            <a:endParaRPr/>
          </a:p>
        </p:txBody>
      </p:sp>
      <p:sp>
        <p:nvSpPr>
          <p:cNvPr id="545" name="Google Shape;545;p67"/>
          <p:cNvSpPr/>
          <p:nvPr/>
        </p:nvSpPr>
        <p:spPr>
          <a:xfrm>
            <a:off x="498945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67"/>
          <p:cNvSpPr txBox="1"/>
          <p:nvPr/>
        </p:nvSpPr>
        <p:spPr>
          <a:xfrm>
            <a:off x="5033100" y="1393500"/>
            <a:ext cx="6489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b[2,0]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b[1,0]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7" name="Google Shape;547;p67"/>
          <p:cNvSpPr txBox="1"/>
          <p:nvPr/>
        </p:nvSpPr>
        <p:spPr>
          <a:xfrm>
            <a:off x="6216525" y="1190371"/>
            <a:ext cx="648900" cy="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b[2,1]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b[1,1]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b[0,1]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8" name="Google Shape;548;p67"/>
          <p:cNvSpPr txBox="1"/>
          <p:nvPr/>
        </p:nvSpPr>
        <p:spPr>
          <a:xfrm>
            <a:off x="7399950" y="997985"/>
            <a:ext cx="648900" cy="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b[2,2]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b[1,2]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b[0,2]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9" name="Google Shape;549;p67"/>
          <p:cNvSpPr/>
          <p:nvPr/>
        </p:nvSpPr>
        <p:spPr>
          <a:xfrm>
            <a:off x="6172875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67"/>
          <p:cNvSpPr/>
          <p:nvPr/>
        </p:nvSpPr>
        <p:spPr>
          <a:xfrm>
            <a:off x="735630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67"/>
          <p:cNvSpPr txBox="1"/>
          <p:nvPr/>
        </p:nvSpPr>
        <p:spPr>
          <a:xfrm>
            <a:off x="3495200" y="2396350"/>
            <a:ext cx="1179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a[0,2]    a[0,1]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2" name="Google Shape;552;p67"/>
          <p:cNvSpPr txBox="1"/>
          <p:nvPr/>
        </p:nvSpPr>
        <p:spPr>
          <a:xfrm>
            <a:off x="3000950" y="3405575"/>
            <a:ext cx="1626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a[1,2]    a[1,1]    a[1,0]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3" name="Google Shape;553;p67"/>
          <p:cNvSpPr txBox="1"/>
          <p:nvPr/>
        </p:nvSpPr>
        <p:spPr>
          <a:xfrm>
            <a:off x="2494524" y="4445075"/>
            <a:ext cx="1626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a[2,2]    a[2,1]    a[2,0]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4" name="Google Shape;554;p67"/>
          <p:cNvSpPr/>
          <p:nvPr/>
        </p:nvSpPr>
        <p:spPr>
          <a:xfrm>
            <a:off x="498945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67"/>
          <p:cNvSpPr/>
          <p:nvPr/>
        </p:nvSpPr>
        <p:spPr>
          <a:xfrm>
            <a:off x="6172875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67"/>
          <p:cNvSpPr/>
          <p:nvPr/>
        </p:nvSpPr>
        <p:spPr>
          <a:xfrm>
            <a:off x="735630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67"/>
          <p:cNvSpPr/>
          <p:nvPr/>
        </p:nvSpPr>
        <p:spPr>
          <a:xfrm>
            <a:off x="498945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67"/>
          <p:cNvSpPr/>
          <p:nvPr/>
        </p:nvSpPr>
        <p:spPr>
          <a:xfrm>
            <a:off x="6172875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67"/>
          <p:cNvSpPr/>
          <p:nvPr/>
        </p:nvSpPr>
        <p:spPr>
          <a:xfrm>
            <a:off x="735630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0" name="Google Shape;560;p67"/>
          <p:cNvCxnSpPr>
            <a:stCxn id="545" idx="3"/>
            <a:endCxn id="549" idx="1"/>
          </p:cNvCxnSpPr>
          <p:nvPr/>
        </p:nvCxnSpPr>
        <p:spPr>
          <a:xfrm>
            <a:off x="5725650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1" name="Google Shape;561;p67"/>
          <p:cNvCxnSpPr>
            <a:stCxn id="549" idx="3"/>
            <a:endCxn id="550" idx="1"/>
          </p:cNvCxnSpPr>
          <p:nvPr/>
        </p:nvCxnSpPr>
        <p:spPr>
          <a:xfrm>
            <a:off x="6909075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2" name="Google Shape;562;p67"/>
          <p:cNvCxnSpPr>
            <a:stCxn id="545" idx="2"/>
            <a:endCxn id="554" idx="0"/>
          </p:cNvCxnSpPr>
          <p:nvPr/>
        </p:nvCxnSpPr>
        <p:spPr>
          <a:xfrm>
            <a:off x="535755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3" name="Google Shape;563;p67"/>
          <p:cNvCxnSpPr>
            <a:stCxn id="549" idx="2"/>
            <a:endCxn id="555" idx="0"/>
          </p:cNvCxnSpPr>
          <p:nvPr/>
        </p:nvCxnSpPr>
        <p:spPr>
          <a:xfrm>
            <a:off x="6540975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4" name="Google Shape;564;p67"/>
          <p:cNvCxnSpPr>
            <a:stCxn id="550" idx="2"/>
            <a:endCxn id="556" idx="0"/>
          </p:cNvCxnSpPr>
          <p:nvPr/>
        </p:nvCxnSpPr>
        <p:spPr>
          <a:xfrm>
            <a:off x="772440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5" name="Google Shape;565;p67"/>
          <p:cNvCxnSpPr>
            <a:stCxn id="554" idx="3"/>
            <a:endCxn id="555" idx="1"/>
          </p:cNvCxnSpPr>
          <p:nvPr/>
        </p:nvCxnSpPr>
        <p:spPr>
          <a:xfrm>
            <a:off x="5725650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6" name="Google Shape;566;p67"/>
          <p:cNvCxnSpPr>
            <a:stCxn id="555" idx="3"/>
            <a:endCxn id="556" idx="1"/>
          </p:cNvCxnSpPr>
          <p:nvPr/>
        </p:nvCxnSpPr>
        <p:spPr>
          <a:xfrm>
            <a:off x="6909075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7" name="Google Shape;567;p67"/>
          <p:cNvCxnSpPr>
            <a:stCxn id="554" idx="2"/>
            <a:endCxn id="557" idx="0"/>
          </p:cNvCxnSpPr>
          <p:nvPr/>
        </p:nvCxnSpPr>
        <p:spPr>
          <a:xfrm>
            <a:off x="535755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8" name="Google Shape;568;p67"/>
          <p:cNvCxnSpPr>
            <a:stCxn id="555" idx="2"/>
            <a:endCxn id="558" idx="0"/>
          </p:cNvCxnSpPr>
          <p:nvPr/>
        </p:nvCxnSpPr>
        <p:spPr>
          <a:xfrm>
            <a:off x="6540975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9" name="Google Shape;569;p67"/>
          <p:cNvCxnSpPr>
            <a:stCxn id="556" idx="2"/>
            <a:endCxn id="559" idx="0"/>
          </p:cNvCxnSpPr>
          <p:nvPr/>
        </p:nvCxnSpPr>
        <p:spPr>
          <a:xfrm>
            <a:off x="772440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0" name="Google Shape;570;p67"/>
          <p:cNvCxnSpPr>
            <a:stCxn id="557" idx="3"/>
            <a:endCxn id="558" idx="1"/>
          </p:cNvCxnSpPr>
          <p:nvPr/>
        </p:nvCxnSpPr>
        <p:spPr>
          <a:xfrm>
            <a:off x="5725650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1" name="Google Shape;571;p67"/>
          <p:cNvCxnSpPr>
            <a:stCxn id="558" idx="3"/>
            <a:endCxn id="559" idx="1"/>
          </p:cNvCxnSpPr>
          <p:nvPr/>
        </p:nvCxnSpPr>
        <p:spPr>
          <a:xfrm>
            <a:off x="6909075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2" name="Google Shape;572;p67"/>
          <p:cNvCxnSpPr>
            <a:stCxn id="551" idx="3"/>
            <a:endCxn id="545" idx="1"/>
          </p:cNvCxnSpPr>
          <p:nvPr/>
        </p:nvCxnSpPr>
        <p:spPr>
          <a:xfrm>
            <a:off x="4675100" y="2588200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3" name="Google Shape;573;p67"/>
          <p:cNvCxnSpPr>
            <a:endCxn id="554" idx="1"/>
          </p:cNvCxnSpPr>
          <p:nvPr/>
        </p:nvCxnSpPr>
        <p:spPr>
          <a:xfrm>
            <a:off x="4675050" y="35974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4" name="Google Shape;574;p67"/>
          <p:cNvCxnSpPr/>
          <p:nvPr/>
        </p:nvCxnSpPr>
        <p:spPr>
          <a:xfrm>
            <a:off x="4670000" y="46369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5" name="Google Shape;575;p67"/>
          <p:cNvCxnSpPr>
            <a:stCxn id="546" idx="2"/>
            <a:endCxn id="545" idx="0"/>
          </p:cNvCxnSpPr>
          <p:nvPr/>
        </p:nvCxnSpPr>
        <p:spPr>
          <a:xfrm>
            <a:off x="535755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6" name="Google Shape;576;p67"/>
          <p:cNvCxnSpPr/>
          <p:nvPr/>
        </p:nvCxnSpPr>
        <p:spPr>
          <a:xfrm>
            <a:off x="6540975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7" name="Google Shape;577;p67"/>
          <p:cNvCxnSpPr/>
          <p:nvPr/>
        </p:nvCxnSpPr>
        <p:spPr>
          <a:xfrm>
            <a:off x="772440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78" name="Google Shape;578;p67"/>
          <p:cNvSpPr txBox="1"/>
          <p:nvPr/>
        </p:nvSpPr>
        <p:spPr>
          <a:xfrm>
            <a:off x="727800" y="1401500"/>
            <a:ext cx="1352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t = 1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9" name="Google Shape;579;p67"/>
          <p:cNvSpPr txBox="1"/>
          <p:nvPr/>
        </p:nvSpPr>
        <p:spPr>
          <a:xfrm>
            <a:off x="5017925" y="2263950"/>
            <a:ext cx="648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0" name="Google Shape;580;p67"/>
          <p:cNvSpPr txBox="1"/>
          <p:nvPr/>
        </p:nvSpPr>
        <p:spPr>
          <a:xfrm>
            <a:off x="5300961" y="1846099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b[0,0]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1" name="Google Shape;581;p67"/>
          <p:cNvSpPr txBox="1"/>
          <p:nvPr/>
        </p:nvSpPr>
        <p:spPr>
          <a:xfrm>
            <a:off x="4497640" y="2273104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a[0,0]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68"/>
          <p:cNvSpPr txBox="1">
            <a:spLocks noGrp="1"/>
          </p:cNvSpPr>
          <p:nvPr>
            <p:ph type="title"/>
          </p:nvPr>
        </p:nvSpPr>
        <p:spPr>
          <a:xfrm>
            <a:off x="727800" y="448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Systolic matrix multiplication example</a:t>
            </a:r>
            <a:endParaRPr/>
          </a:p>
        </p:txBody>
      </p:sp>
      <p:sp>
        <p:nvSpPr>
          <p:cNvPr id="587" name="Google Shape;587;p68"/>
          <p:cNvSpPr/>
          <p:nvPr/>
        </p:nvSpPr>
        <p:spPr>
          <a:xfrm>
            <a:off x="498945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68"/>
          <p:cNvSpPr txBox="1"/>
          <p:nvPr/>
        </p:nvSpPr>
        <p:spPr>
          <a:xfrm>
            <a:off x="5033100" y="1545000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9" name="Google Shape;589;p68"/>
          <p:cNvSpPr txBox="1"/>
          <p:nvPr/>
        </p:nvSpPr>
        <p:spPr>
          <a:xfrm>
            <a:off x="6216525" y="1332234"/>
            <a:ext cx="6489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b[2,1]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b[1,1]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0" name="Google Shape;590;p68"/>
          <p:cNvSpPr txBox="1"/>
          <p:nvPr/>
        </p:nvSpPr>
        <p:spPr>
          <a:xfrm>
            <a:off x="7399950" y="1144985"/>
            <a:ext cx="648900" cy="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b[2,2]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b[1,2]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b[0,2]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1" name="Google Shape;591;p68"/>
          <p:cNvSpPr/>
          <p:nvPr/>
        </p:nvSpPr>
        <p:spPr>
          <a:xfrm>
            <a:off x="6172875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68"/>
          <p:cNvSpPr/>
          <p:nvPr/>
        </p:nvSpPr>
        <p:spPr>
          <a:xfrm>
            <a:off x="735630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68"/>
          <p:cNvSpPr txBox="1"/>
          <p:nvPr/>
        </p:nvSpPr>
        <p:spPr>
          <a:xfrm>
            <a:off x="4018275" y="2396350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a[0,2]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4" name="Google Shape;594;p68"/>
          <p:cNvSpPr txBox="1"/>
          <p:nvPr/>
        </p:nvSpPr>
        <p:spPr>
          <a:xfrm>
            <a:off x="3525525" y="3410912"/>
            <a:ext cx="1092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a[1,2]    a[1,1] 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5" name="Google Shape;595;p68"/>
          <p:cNvSpPr txBox="1"/>
          <p:nvPr/>
        </p:nvSpPr>
        <p:spPr>
          <a:xfrm>
            <a:off x="3020926" y="4425450"/>
            <a:ext cx="1626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a[2,2]    a[2,1]    a[2,0]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6" name="Google Shape;596;p68"/>
          <p:cNvSpPr/>
          <p:nvPr/>
        </p:nvSpPr>
        <p:spPr>
          <a:xfrm>
            <a:off x="498945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68"/>
          <p:cNvSpPr/>
          <p:nvPr/>
        </p:nvSpPr>
        <p:spPr>
          <a:xfrm>
            <a:off x="6172875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68"/>
          <p:cNvSpPr/>
          <p:nvPr/>
        </p:nvSpPr>
        <p:spPr>
          <a:xfrm>
            <a:off x="735630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68"/>
          <p:cNvSpPr/>
          <p:nvPr/>
        </p:nvSpPr>
        <p:spPr>
          <a:xfrm>
            <a:off x="498945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68"/>
          <p:cNvSpPr/>
          <p:nvPr/>
        </p:nvSpPr>
        <p:spPr>
          <a:xfrm>
            <a:off x="6172875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68"/>
          <p:cNvSpPr/>
          <p:nvPr/>
        </p:nvSpPr>
        <p:spPr>
          <a:xfrm>
            <a:off x="735630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2" name="Google Shape;602;p68"/>
          <p:cNvCxnSpPr>
            <a:stCxn id="587" idx="3"/>
            <a:endCxn id="591" idx="1"/>
          </p:cNvCxnSpPr>
          <p:nvPr/>
        </p:nvCxnSpPr>
        <p:spPr>
          <a:xfrm>
            <a:off x="5725650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3" name="Google Shape;603;p68"/>
          <p:cNvCxnSpPr>
            <a:stCxn id="591" idx="3"/>
            <a:endCxn id="592" idx="1"/>
          </p:cNvCxnSpPr>
          <p:nvPr/>
        </p:nvCxnSpPr>
        <p:spPr>
          <a:xfrm>
            <a:off x="6909075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4" name="Google Shape;604;p68"/>
          <p:cNvCxnSpPr>
            <a:stCxn id="587" idx="2"/>
            <a:endCxn id="596" idx="0"/>
          </p:cNvCxnSpPr>
          <p:nvPr/>
        </p:nvCxnSpPr>
        <p:spPr>
          <a:xfrm>
            <a:off x="535755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5" name="Google Shape;605;p68"/>
          <p:cNvCxnSpPr>
            <a:stCxn id="591" idx="2"/>
            <a:endCxn id="597" idx="0"/>
          </p:cNvCxnSpPr>
          <p:nvPr/>
        </p:nvCxnSpPr>
        <p:spPr>
          <a:xfrm>
            <a:off x="6540975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6" name="Google Shape;606;p68"/>
          <p:cNvCxnSpPr>
            <a:stCxn id="592" idx="2"/>
            <a:endCxn id="598" idx="0"/>
          </p:cNvCxnSpPr>
          <p:nvPr/>
        </p:nvCxnSpPr>
        <p:spPr>
          <a:xfrm>
            <a:off x="772440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7" name="Google Shape;607;p68"/>
          <p:cNvCxnSpPr>
            <a:stCxn id="596" idx="3"/>
            <a:endCxn id="597" idx="1"/>
          </p:cNvCxnSpPr>
          <p:nvPr/>
        </p:nvCxnSpPr>
        <p:spPr>
          <a:xfrm>
            <a:off x="5725650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8" name="Google Shape;608;p68"/>
          <p:cNvCxnSpPr>
            <a:stCxn id="597" idx="3"/>
            <a:endCxn id="598" idx="1"/>
          </p:cNvCxnSpPr>
          <p:nvPr/>
        </p:nvCxnSpPr>
        <p:spPr>
          <a:xfrm>
            <a:off x="6909075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9" name="Google Shape;609;p68"/>
          <p:cNvCxnSpPr>
            <a:stCxn id="596" idx="2"/>
            <a:endCxn id="599" idx="0"/>
          </p:cNvCxnSpPr>
          <p:nvPr/>
        </p:nvCxnSpPr>
        <p:spPr>
          <a:xfrm>
            <a:off x="535755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0" name="Google Shape;610;p68"/>
          <p:cNvCxnSpPr>
            <a:stCxn id="597" idx="2"/>
            <a:endCxn id="600" idx="0"/>
          </p:cNvCxnSpPr>
          <p:nvPr/>
        </p:nvCxnSpPr>
        <p:spPr>
          <a:xfrm>
            <a:off x="6540975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1" name="Google Shape;611;p68"/>
          <p:cNvCxnSpPr>
            <a:stCxn id="598" idx="2"/>
            <a:endCxn id="601" idx="0"/>
          </p:cNvCxnSpPr>
          <p:nvPr/>
        </p:nvCxnSpPr>
        <p:spPr>
          <a:xfrm>
            <a:off x="772440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2" name="Google Shape;612;p68"/>
          <p:cNvCxnSpPr>
            <a:stCxn id="599" idx="3"/>
            <a:endCxn id="600" idx="1"/>
          </p:cNvCxnSpPr>
          <p:nvPr/>
        </p:nvCxnSpPr>
        <p:spPr>
          <a:xfrm>
            <a:off x="5725650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3" name="Google Shape;613;p68"/>
          <p:cNvCxnSpPr>
            <a:stCxn id="600" idx="3"/>
            <a:endCxn id="601" idx="1"/>
          </p:cNvCxnSpPr>
          <p:nvPr/>
        </p:nvCxnSpPr>
        <p:spPr>
          <a:xfrm>
            <a:off x="6909075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4" name="Google Shape;614;p68"/>
          <p:cNvCxnSpPr>
            <a:stCxn id="593" idx="3"/>
            <a:endCxn id="587" idx="1"/>
          </p:cNvCxnSpPr>
          <p:nvPr/>
        </p:nvCxnSpPr>
        <p:spPr>
          <a:xfrm>
            <a:off x="4667175" y="2588200"/>
            <a:ext cx="32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5" name="Google Shape;615;p68"/>
          <p:cNvCxnSpPr>
            <a:endCxn id="596" idx="1"/>
          </p:cNvCxnSpPr>
          <p:nvPr/>
        </p:nvCxnSpPr>
        <p:spPr>
          <a:xfrm>
            <a:off x="4675050" y="35974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6" name="Google Shape;616;p68"/>
          <p:cNvCxnSpPr/>
          <p:nvPr/>
        </p:nvCxnSpPr>
        <p:spPr>
          <a:xfrm>
            <a:off x="4670000" y="46369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7" name="Google Shape;617;p68"/>
          <p:cNvCxnSpPr>
            <a:stCxn id="588" idx="2"/>
            <a:endCxn id="587" idx="0"/>
          </p:cNvCxnSpPr>
          <p:nvPr/>
        </p:nvCxnSpPr>
        <p:spPr>
          <a:xfrm>
            <a:off x="535755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8" name="Google Shape;618;p68"/>
          <p:cNvCxnSpPr/>
          <p:nvPr/>
        </p:nvCxnSpPr>
        <p:spPr>
          <a:xfrm>
            <a:off x="6540975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9" name="Google Shape;619;p68"/>
          <p:cNvCxnSpPr/>
          <p:nvPr/>
        </p:nvCxnSpPr>
        <p:spPr>
          <a:xfrm>
            <a:off x="772440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20" name="Google Shape;620;p68"/>
          <p:cNvSpPr txBox="1"/>
          <p:nvPr/>
        </p:nvSpPr>
        <p:spPr>
          <a:xfrm>
            <a:off x="727800" y="1401500"/>
            <a:ext cx="1352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t = 2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1" name="Google Shape;621;p68"/>
          <p:cNvSpPr txBox="1"/>
          <p:nvPr/>
        </p:nvSpPr>
        <p:spPr>
          <a:xfrm>
            <a:off x="4999226" y="2263950"/>
            <a:ext cx="7362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a[0,0]*b[0,0]</a:t>
            </a:r>
            <a:br>
              <a:rPr lang="en" sz="700">
                <a:latin typeface="Lato"/>
                <a:ea typeface="Lato"/>
                <a:cs typeface="Lato"/>
                <a:sym typeface="Lato"/>
              </a:rPr>
            </a:br>
            <a:r>
              <a:rPr lang="en" sz="700">
                <a:latin typeface="Lato"/>
                <a:ea typeface="Lato"/>
                <a:cs typeface="Lato"/>
                <a:sym typeface="Lato"/>
              </a:rPr>
              <a:t>+a[0,1]*b[1,0]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2" name="Google Shape;622;p68"/>
          <p:cNvSpPr txBox="1"/>
          <p:nvPr/>
        </p:nvSpPr>
        <p:spPr>
          <a:xfrm>
            <a:off x="5017925" y="3261713"/>
            <a:ext cx="648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3" name="Google Shape;623;p68"/>
          <p:cNvSpPr txBox="1"/>
          <p:nvPr/>
        </p:nvSpPr>
        <p:spPr>
          <a:xfrm>
            <a:off x="5638284" y="2263304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a[0,0]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4" name="Google Shape;624;p68"/>
          <p:cNvSpPr txBox="1"/>
          <p:nvPr/>
        </p:nvSpPr>
        <p:spPr>
          <a:xfrm>
            <a:off x="5288955" y="1856596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b[1,0]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5" name="Google Shape;625;p68"/>
          <p:cNvSpPr txBox="1"/>
          <p:nvPr/>
        </p:nvSpPr>
        <p:spPr>
          <a:xfrm>
            <a:off x="4454397" y="2272750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a[0,1]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6" name="Google Shape;626;p68"/>
          <p:cNvSpPr txBox="1"/>
          <p:nvPr/>
        </p:nvSpPr>
        <p:spPr>
          <a:xfrm>
            <a:off x="6488786" y="186577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b[0,1]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7" name="Google Shape;627;p68"/>
          <p:cNvSpPr txBox="1"/>
          <p:nvPr/>
        </p:nvSpPr>
        <p:spPr>
          <a:xfrm>
            <a:off x="6177763" y="2264210"/>
            <a:ext cx="7362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8" name="Google Shape;628;p68"/>
          <p:cNvSpPr txBox="1"/>
          <p:nvPr/>
        </p:nvSpPr>
        <p:spPr>
          <a:xfrm>
            <a:off x="4452802" y="3266064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a[1,0]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9" name="Google Shape;629;p68"/>
          <p:cNvSpPr txBox="1"/>
          <p:nvPr/>
        </p:nvSpPr>
        <p:spPr>
          <a:xfrm>
            <a:off x="5298751" y="2900959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b[0,0]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9"/>
          <p:cNvSpPr txBox="1">
            <a:spLocks noGrp="1"/>
          </p:cNvSpPr>
          <p:nvPr>
            <p:ph type="title"/>
          </p:nvPr>
        </p:nvSpPr>
        <p:spPr>
          <a:xfrm>
            <a:off x="727800" y="448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Systolic matrix multiplication example</a:t>
            </a:r>
            <a:endParaRPr/>
          </a:p>
        </p:txBody>
      </p:sp>
      <p:sp>
        <p:nvSpPr>
          <p:cNvPr id="635" name="Google Shape;635;p69"/>
          <p:cNvSpPr/>
          <p:nvPr/>
        </p:nvSpPr>
        <p:spPr>
          <a:xfrm>
            <a:off x="498945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69"/>
          <p:cNvSpPr txBox="1"/>
          <p:nvPr/>
        </p:nvSpPr>
        <p:spPr>
          <a:xfrm>
            <a:off x="6216525" y="1545000"/>
            <a:ext cx="6489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7" name="Google Shape;637;p69"/>
          <p:cNvSpPr txBox="1"/>
          <p:nvPr/>
        </p:nvSpPr>
        <p:spPr>
          <a:xfrm>
            <a:off x="7399950" y="1345978"/>
            <a:ext cx="6489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b[2,2]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b[1,2]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8" name="Google Shape;638;p69"/>
          <p:cNvSpPr/>
          <p:nvPr/>
        </p:nvSpPr>
        <p:spPr>
          <a:xfrm>
            <a:off x="6172875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69"/>
          <p:cNvSpPr/>
          <p:nvPr/>
        </p:nvSpPr>
        <p:spPr>
          <a:xfrm>
            <a:off x="735630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69"/>
          <p:cNvSpPr txBox="1"/>
          <p:nvPr/>
        </p:nvSpPr>
        <p:spPr>
          <a:xfrm>
            <a:off x="4067325" y="3405575"/>
            <a:ext cx="5805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a[1,2] 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1" name="Google Shape;641;p69"/>
          <p:cNvSpPr txBox="1"/>
          <p:nvPr/>
        </p:nvSpPr>
        <p:spPr>
          <a:xfrm>
            <a:off x="3020926" y="4425450"/>
            <a:ext cx="1626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a[2,2]    a[2,1]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2" name="Google Shape;642;p69"/>
          <p:cNvSpPr/>
          <p:nvPr/>
        </p:nvSpPr>
        <p:spPr>
          <a:xfrm>
            <a:off x="498945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69"/>
          <p:cNvSpPr/>
          <p:nvPr/>
        </p:nvSpPr>
        <p:spPr>
          <a:xfrm>
            <a:off x="6172875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69"/>
          <p:cNvSpPr/>
          <p:nvPr/>
        </p:nvSpPr>
        <p:spPr>
          <a:xfrm>
            <a:off x="735630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69"/>
          <p:cNvSpPr/>
          <p:nvPr/>
        </p:nvSpPr>
        <p:spPr>
          <a:xfrm>
            <a:off x="498945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69"/>
          <p:cNvSpPr/>
          <p:nvPr/>
        </p:nvSpPr>
        <p:spPr>
          <a:xfrm>
            <a:off x="6172875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69"/>
          <p:cNvSpPr/>
          <p:nvPr/>
        </p:nvSpPr>
        <p:spPr>
          <a:xfrm>
            <a:off x="735630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8" name="Google Shape;648;p69"/>
          <p:cNvCxnSpPr>
            <a:stCxn id="635" idx="3"/>
            <a:endCxn id="638" idx="1"/>
          </p:cNvCxnSpPr>
          <p:nvPr/>
        </p:nvCxnSpPr>
        <p:spPr>
          <a:xfrm>
            <a:off x="5725650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9" name="Google Shape;649;p69"/>
          <p:cNvCxnSpPr>
            <a:stCxn id="638" idx="3"/>
            <a:endCxn id="639" idx="1"/>
          </p:cNvCxnSpPr>
          <p:nvPr/>
        </p:nvCxnSpPr>
        <p:spPr>
          <a:xfrm>
            <a:off x="6909075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0" name="Google Shape;650;p69"/>
          <p:cNvCxnSpPr>
            <a:stCxn id="635" idx="2"/>
            <a:endCxn id="642" idx="0"/>
          </p:cNvCxnSpPr>
          <p:nvPr/>
        </p:nvCxnSpPr>
        <p:spPr>
          <a:xfrm>
            <a:off x="535755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1" name="Google Shape;651;p69"/>
          <p:cNvCxnSpPr>
            <a:stCxn id="638" idx="2"/>
            <a:endCxn id="643" idx="0"/>
          </p:cNvCxnSpPr>
          <p:nvPr/>
        </p:nvCxnSpPr>
        <p:spPr>
          <a:xfrm>
            <a:off x="6540975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2" name="Google Shape;652;p69"/>
          <p:cNvCxnSpPr>
            <a:stCxn id="639" idx="2"/>
            <a:endCxn id="644" idx="0"/>
          </p:cNvCxnSpPr>
          <p:nvPr/>
        </p:nvCxnSpPr>
        <p:spPr>
          <a:xfrm>
            <a:off x="772440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3" name="Google Shape;653;p69"/>
          <p:cNvCxnSpPr>
            <a:stCxn id="642" idx="3"/>
            <a:endCxn id="643" idx="1"/>
          </p:cNvCxnSpPr>
          <p:nvPr/>
        </p:nvCxnSpPr>
        <p:spPr>
          <a:xfrm>
            <a:off x="5725650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4" name="Google Shape;654;p69"/>
          <p:cNvCxnSpPr>
            <a:stCxn id="643" idx="3"/>
            <a:endCxn id="644" idx="1"/>
          </p:cNvCxnSpPr>
          <p:nvPr/>
        </p:nvCxnSpPr>
        <p:spPr>
          <a:xfrm>
            <a:off x="6909075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5" name="Google Shape;655;p69"/>
          <p:cNvCxnSpPr>
            <a:stCxn id="642" idx="2"/>
            <a:endCxn id="645" idx="0"/>
          </p:cNvCxnSpPr>
          <p:nvPr/>
        </p:nvCxnSpPr>
        <p:spPr>
          <a:xfrm>
            <a:off x="535755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6" name="Google Shape;656;p69"/>
          <p:cNvCxnSpPr>
            <a:stCxn id="643" idx="2"/>
            <a:endCxn id="646" idx="0"/>
          </p:cNvCxnSpPr>
          <p:nvPr/>
        </p:nvCxnSpPr>
        <p:spPr>
          <a:xfrm>
            <a:off x="6540975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7" name="Google Shape;657;p69"/>
          <p:cNvCxnSpPr>
            <a:stCxn id="644" idx="2"/>
            <a:endCxn id="647" idx="0"/>
          </p:cNvCxnSpPr>
          <p:nvPr/>
        </p:nvCxnSpPr>
        <p:spPr>
          <a:xfrm>
            <a:off x="772440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8" name="Google Shape;658;p69"/>
          <p:cNvCxnSpPr>
            <a:stCxn id="645" idx="3"/>
            <a:endCxn id="646" idx="1"/>
          </p:cNvCxnSpPr>
          <p:nvPr/>
        </p:nvCxnSpPr>
        <p:spPr>
          <a:xfrm>
            <a:off x="5725650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9" name="Google Shape;659;p69"/>
          <p:cNvCxnSpPr>
            <a:stCxn id="646" idx="3"/>
            <a:endCxn id="647" idx="1"/>
          </p:cNvCxnSpPr>
          <p:nvPr/>
        </p:nvCxnSpPr>
        <p:spPr>
          <a:xfrm>
            <a:off x="6909075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0" name="Google Shape;660;p69"/>
          <p:cNvCxnSpPr>
            <a:stCxn id="661" idx="3"/>
            <a:endCxn id="635" idx="1"/>
          </p:cNvCxnSpPr>
          <p:nvPr/>
        </p:nvCxnSpPr>
        <p:spPr>
          <a:xfrm>
            <a:off x="4667250" y="2588200"/>
            <a:ext cx="32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2" name="Google Shape;662;p69"/>
          <p:cNvCxnSpPr>
            <a:endCxn id="642" idx="1"/>
          </p:cNvCxnSpPr>
          <p:nvPr/>
        </p:nvCxnSpPr>
        <p:spPr>
          <a:xfrm>
            <a:off x="4675050" y="35974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3" name="Google Shape;663;p69"/>
          <p:cNvCxnSpPr/>
          <p:nvPr/>
        </p:nvCxnSpPr>
        <p:spPr>
          <a:xfrm>
            <a:off x="4670000" y="46369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4" name="Google Shape;664;p69"/>
          <p:cNvCxnSpPr>
            <a:stCxn id="665" idx="2"/>
            <a:endCxn id="635" idx="0"/>
          </p:cNvCxnSpPr>
          <p:nvPr/>
        </p:nvCxnSpPr>
        <p:spPr>
          <a:xfrm>
            <a:off x="5357550" y="19288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6" name="Google Shape;666;p69"/>
          <p:cNvCxnSpPr/>
          <p:nvPr/>
        </p:nvCxnSpPr>
        <p:spPr>
          <a:xfrm>
            <a:off x="6540975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7" name="Google Shape;667;p69"/>
          <p:cNvCxnSpPr/>
          <p:nvPr/>
        </p:nvCxnSpPr>
        <p:spPr>
          <a:xfrm>
            <a:off x="772440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8" name="Google Shape;668;p69"/>
          <p:cNvSpPr txBox="1"/>
          <p:nvPr/>
        </p:nvSpPr>
        <p:spPr>
          <a:xfrm>
            <a:off x="727800" y="1401500"/>
            <a:ext cx="1352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t = 3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69" name="Google Shape;669;p69"/>
          <p:cNvSpPr txBox="1"/>
          <p:nvPr/>
        </p:nvSpPr>
        <p:spPr>
          <a:xfrm>
            <a:off x="4999226" y="2263950"/>
            <a:ext cx="7362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a[0,0]*b[0,0]</a:t>
            </a:r>
            <a:br>
              <a:rPr lang="en" sz="700">
                <a:latin typeface="Lato"/>
                <a:ea typeface="Lato"/>
                <a:cs typeface="Lato"/>
                <a:sym typeface="Lato"/>
              </a:rPr>
            </a:br>
            <a:r>
              <a:rPr lang="en" sz="700">
                <a:latin typeface="Lato"/>
                <a:ea typeface="Lato"/>
                <a:cs typeface="Lato"/>
                <a:sym typeface="Lato"/>
              </a:rPr>
              <a:t>+a[0,1]*b[1,0]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0" name="Google Shape;670;p69"/>
          <p:cNvSpPr txBox="1"/>
          <p:nvPr/>
        </p:nvSpPr>
        <p:spPr>
          <a:xfrm>
            <a:off x="5017925" y="32617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a[1,0]*b[0,0]+a[1,1]*b[1,0]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1" name="Google Shape;671;p69"/>
          <p:cNvSpPr txBox="1"/>
          <p:nvPr/>
        </p:nvSpPr>
        <p:spPr>
          <a:xfrm>
            <a:off x="5638284" y="2263304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a[0,1]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2" name="Google Shape;672;p69"/>
          <p:cNvSpPr txBox="1"/>
          <p:nvPr/>
        </p:nvSpPr>
        <p:spPr>
          <a:xfrm>
            <a:off x="5288955" y="1856596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b[2,0]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3" name="Google Shape;673;p69"/>
          <p:cNvSpPr txBox="1"/>
          <p:nvPr/>
        </p:nvSpPr>
        <p:spPr>
          <a:xfrm>
            <a:off x="4454397" y="2272750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a[0,2]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4" name="Google Shape;674;p69"/>
          <p:cNvSpPr txBox="1"/>
          <p:nvPr/>
        </p:nvSpPr>
        <p:spPr>
          <a:xfrm>
            <a:off x="6488786" y="186577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b[1,1]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5" name="Google Shape;675;p69"/>
          <p:cNvSpPr txBox="1"/>
          <p:nvPr/>
        </p:nvSpPr>
        <p:spPr>
          <a:xfrm>
            <a:off x="6177763" y="2264210"/>
            <a:ext cx="7362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a[0,0]*b[0,1]+a[0,1]*b[1,1]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6" name="Google Shape;676;p69"/>
          <p:cNvSpPr txBox="1"/>
          <p:nvPr/>
        </p:nvSpPr>
        <p:spPr>
          <a:xfrm>
            <a:off x="4452802" y="3266064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a[1,1]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7" name="Google Shape;677;p69"/>
          <p:cNvSpPr txBox="1"/>
          <p:nvPr/>
        </p:nvSpPr>
        <p:spPr>
          <a:xfrm>
            <a:off x="5298751" y="2900959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b[1,0]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8" name="Google Shape;678;p69"/>
          <p:cNvSpPr txBox="1"/>
          <p:nvPr/>
        </p:nvSpPr>
        <p:spPr>
          <a:xfrm>
            <a:off x="4452802" y="429734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a[2,0]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9" name="Google Shape;679;p69"/>
          <p:cNvSpPr txBox="1"/>
          <p:nvPr/>
        </p:nvSpPr>
        <p:spPr>
          <a:xfrm>
            <a:off x="6816431" y="2253406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a[0,0]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0" name="Google Shape;680;p69"/>
          <p:cNvSpPr txBox="1"/>
          <p:nvPr/>
        </p:nvSpPr>
        <p:spPr>
          <a:xfrm>
            <a:off x="5017950" y="43012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1" name="Google Shape;681;p69"/>
          <p:cNvSpPr txBox="1"/>
          <p:nvPr/>
        </p:nvSpPr>
        <p:spPr>
          <a:xfrm>
            <a:off x="5293754" y="3918935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b[0,0]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2" name="Google Shape;682;p69"/>
          <p:cNvSpPr txBox="1"/>
          <p:nvPr/>
        </p:nvSpPr>
        <p:spPr>
          <a:xfrm>
            <a:off x="6491975" y="2890621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b[0,1]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3" name="Google Shape;683;p69"/>
          <p:cNvSpPr txBox="1"/>
          <p:nvPr/>
        </p:nvSpPr>
        <p:spPr>
          <a:xfrm>
            <a:off x="6216525" y="3261713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4" name="Google Shape;684;p69"/>
          <p:cNvSpPr txBox="1"/>
          <p:nvPr/>
        </p:nvSpPr>
        <p:spPr>
          <a:xfrm>
            <a:off x="7669300" y="1855902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b[0,2]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5" name="Google Shape;685;p69"/>
          <p:cNvSpPr txBox="1"/>
          <p:nvPr/>
        </p:nvSpPr>
        <p:spPr>
          <a:xfrm>
            <a:off x="7415129" y="2242636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70"/>
          <p:cNvSpPr txBox="1">
            <a:spLocks noGrp="1"/>
          </p:cNvSpPr>
          <p:nvPr>
            <p:ph type="title"/>
          </p:nvPr>
        </p:nvSpPr>
        <p:spPr>
          <a:xfrm>
            <a:off x="727800" y="448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Systolic matrix multiplication example</a:t>
            </a:r>
            <a:endParaRPr/>
          </a:p>
        </p:txBody>
      </p:sp>
      <p:sp>
        <p:nvSpPr>
          <p:cNvPr id="691" name="Google Shape;691;p70"/>
          <p:cNvSpPr/>
          <p:nvPr/>
        </p:nvSpPr>
        <p:spPr>
          <a:xfrm>
            <a:off x="498945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70"/>
          <p:cNvSpPr txBox="1"/>
          <p:nvPr/>
        </p:nvSpPr>
        <p:spPr>
          <a:xfrm>
            <a:off x="7399950" y="1533071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b[2,2]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3" name="Google Shape;693;p70"/>
          <p:cNvSpPr/>
          <p:nvPr/>
        </p:nvSpPr>
        <p:spPr>
          <a:xfrm>
            <a:off x="6172875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70"/>
          <p:cNvSpPr/>
          <p:nvPr/>
        </p:nvSpPr>
        <p:spPr>
          <a:xfrm>
            <a:off x="735630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70"/>
          <p:cNvSpPr txBox="1"/>
          <p:nvPr/>
        </p:nvSpPr>
        <p:spPr>
          <a:xfrm>
            <a:off x="3020926" y="4425450"/>
            <a:ext cx="1626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a[2,2] 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6" name="Google Shape;696;p70"/>
          <p:cNvSpPr/>
          <p:nvPr/>
        </p:nvSpPr>
        <p:spPr>
          <a:xfrm>
            <a:off x="498945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70"/>
          <p:cNvSpPr/>
          <p:nvPr/>
        </p:nvSpPr>
        <p:spPr>
          <a:xfrm>
            <a:off x="6172875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70"/>
          <p:cNvSpPr/>
          <p:nvPr/>
        </p:nvSpPr>
        <p:spPr>
          <a:xfrm>
            <a:off x="735630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70"/>
          <p:cNvSpPr/>
          <p:nvPr/>
        </p:nvSpPr>
        <p:spPr>
          <a:xfrm>
            <a:off x="498945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70"/>
          <p:cNvSpPr/>
          <p:nvPr/>
        </p:nvSpPr>
        <p:spPr>
          <a:xfrm>
            <a:off x="6172875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70"/>
          <p:cNvSpPr/>
          <p:nvPr/>
        </p:nvSpPr>
        <p:spPr>
          <a:xfrm>
            <a:off x="735630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2" name="Google Shape;702;p70"/>
          <p:cNvCxnSpPr>
            <a:stCxn id="691" idx="3"/>
            <a:endCxn id="693" idx="1"/>
          </p:cNvCxnSpPr>
          <p:nvPr/>
        </p:nvCxnSpPr>
        <p:spPr>
          <a:xfrm>
            <a:off x="5725650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3" name="Google Shape;703;p70"/>
          <p:cNvCxnSpPr>
            <a:stCxn id="693" idx="3"/>
            <a:endCxn id="694" idx="1"/>
          </p:cNvCxnSpPr>
          <p:nvPr/>
        </p:nvCxnSpPr>
        <p:spPr>
          <a:xfrm>
            <a:off x="6909075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4" name="Google Shape;704;p70"/>
          <p:cNvCxnSpPr>
            <a:stCxn id="691" idx="2"/>
            <a:endCxn id="696" idx="0"/>
          </p:cNvCxnSpPr>
          <p:nvPr/>
        </p:nvCxnSpPr>
        <p:spPr>
          <a:xfrm>
            <a:off x="535755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5" name="Google Shape;705;p70"/>
          <p:cNvCxnSpPr>
            <a:stCxn id="693" idx="2"/>
            <a:endCxn id="697" idx="0"/>
          </p:cNvCxnSpPr>
          <p:nvPr/>
        </p:nvCxnSpPr>
        <p:spPr>
          <a:xfrm>
            <a:off x="6540975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6" name="Google Shape;706;p70"/>
          <p:cNvCxnSpPr>
            <a:stCxn id="694" idx="2"/>
            <a:endCxn id="698" idx="0"/>
          </p:cNvCxnSpPr>
          <p:nvPr/>
        </p:nvCxnSpPr>
        <p:spPr>
          <a:xfrm>
            <a:off x="772440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7" name="Google Shape;707;p70"/>
          <p:cNvCxnSpPr>
            <a:stCxn id="696" idx="3"/>
            <a:endCxn id="697" idx="1"/>
          </p:cNvCxnSpPr>
          <p:nvPr/>
        </p:nvCxnSpPr>
        <p:spPr>
          <a:xfrm>
            <a:off x="5725650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8" name="Google Shape;708;p70"/>
          <p:cNvCxnSpPr>
            <a:stCxn id="697" idx="3"/>
            <a:endCxn id="698" idx="1"/>
          </p:cNvCxnSpPr>
          <p:nvPr/>
        </p:nvCxnSpPr>
        <p:spPr>
          <a:xfrm>
            <a:off x="6909075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9" name="Google Shape;709;p70"/>
          <p:cNvCxnSpPr>
            <a:stCxn id="696" idx="2"/>
            <a:endCxn id="699" idx="0"/>
          </p:cNvCxnSpPr>
          <p:nvPr/>
        </p:nvCxnSpPr>
        <p:spPr>
          <a:xfrm>
            <a:off x="535755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0" name="Google Shape;710;p70"/>
          <p:cNvCxnSpPr>
            <a:stCxn id="697" idx="2"/>
            <a:endCxn id="700" idx="0"/>
          </p:cNvCxnSpPr>
          <p:nvPr/>
        </p:nvCxnSpPr>
        <p:spPr>
          <a:xfrm>
            <a:off x="6540975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1" name="Google Shape;711;p70"/>
          <p:cNvCxnSpPr>
            <a:stCxn id="698" idx="2"/>
            <a:endCxn id="701" idx="0"/>
          </p:cNvCxnSpPr>
          <p:nvPr/>
        </p:nvCxnSpPr>
        <p:spPr>
          <a:xfrm>
            <a:off x="772440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2" name="Google Shape;712;p70"/>
          <p:cNvCxnSpPr>
            <a:stCxn id="699" idx="3"/>
            <a:endCxn id="700" idx="1"/>
          </p:cNvCxnSpPr>
          <p:nvPr/>
        </p:nvCxnSpPr>
        <p:spPr>
          <a:xfrm>
            <a:off x="5725650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3" name="Google Shape;713;p70"/>
          <p:cNvCxnSpPr>
            <a:stCxn id="700" idx="3"/>
            <a:endCxn id="701" idx="1"/>
          </p:cNvCxnSpPr>
          <p:nvPr/>
        </p:nvCxnSpPr>
        <p:spPr>
          <a:xfrm>
            <a:off x="6909075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4" name="Google Shape;714;p70"/>
          <p:cNvCxnSpPr>
            <a:stCxn id="715" idx="3"/>
            <a:endCxn id="691" idx="1"/>
          </p:cNvCxnSpPr>
          <p:nvPr/>
        </p:nvCxnSpPr>
        <p:spPr>
          <a:xfrm>
            <a:off x="4667250" y="2588200"/>
            <a:ext cx="32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6" name="Google Shape;716;p70"/>
          <p:cNvCxnSpPr>
            <a:endCxn id="696" idx="1"/>
          </p:cNvCxnSpPr>
          <p:nvPr/>
        </p:nvCxnSpPr>
        <p:spPr>
          <a:xfrm>
            <a:off x="4675050" y="35974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7" name="Google Shape;717;p70"/>
          <p:cNvCxnSpPr/>
          <p:nvPr/>
        </p:nvCxnSpPr>
        <p:spPr>
          <a:xfrm>
            <a:off x="4670000" y="46369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8" name="Google Shape;718;p70"/>
          <p:cNvCxnSpPr>
            <a:stCxn id="719" idx="2"/>
            <a:endCxn id="691" idx="0"/>
          </p:cNvCxnSpPr>
          <p:nvPr/>
        </p:nvCxnSpPr>
        <p:spPr>
          <a:xfrm>
            <a:off x="5357550" y="19288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0" name="Google Shape;720;p70"/>
          <p:cNvCxnSpPr/>
          <p:nvPr/>
        </p:nvCxnSpPr>
        <p:spPr>
          <a:xfrm>
            <a:off x="6540975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1" name="Google Shape;721;p70"/>
          <p:cNvCxnSpPr/>
          <p:nvPr/>
        </p:nvCxnSpPr>
        <p:spPr>
          <a:xfrm>
            <a:off x="772440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22" name="Google Shape;722;p70"/>
          <p:cNvSpPr txBox="1"/>
          <p:nvPr/>
        </p:nvSpPr>
        <p:spPr>
          <a:xfrm>
            <a:off x="727800" y="1401500"/>
            <a:ext cx="1352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t = 4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3" name="Google Shape;723;p70"/>
          <p:cNvSpPr txBox="1"/>
          <p:nvPr/>
        </p:nvSpPr>
        <p:spPr>
          <a:xfrm>
            <a:off x="4999225" y="2263950"/>
            <a:ext cx="73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a[0,0]*b[0,0]</a:t>
            </a:r>
            <a:br>
              <a:rPr lang="en" sz="700">
                <a:latin typeface="Lato"/>
                <a:ea typeface="Lato"/>
                <a:cs typeface="Lato"/>
                <a:sym typeface="Lato"/>
              </a:rPr>
            </a:br>
            <a:r>
              <a:rPr lang="en" sz="700">
                <a:latin typeface="Lato"/>
                <a:ea typeface="Lato"/>
                <a:cs typeface="Lato"/>
                <a:sym typeface="Lato"/>
              </a:rPr>
              <a:t>+a[0,1]*b[1,0]+a[0,2]*b[2,0]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4" name="Google Shape;724;p70"/>
          <p:cNvSpPr txBox="1"/>
          <p:nvPr/>
        </p:nvSpPr>
        <p:spPr>
          <a:xfrm>
            <a:off x="5017925" y="32617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a[1,0]*b[0,0]+a[1,1]*b[1,0]+a[1,2]*b[2,0]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5" name="Google Shape;725;p70"/>
          <p:cNvSpPr txBox="1"/>
          <p:nvPr/>
        </p:nvSpPr>
        <p:spPr>
          <a:xfrm>
            <a:off x="5638284" y="2263304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a[0,2]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6" name="Google Shape;726;p70"/>
          <p:cNvSpPr txBox="1"/>
          <p:nvPr/>
        </p:nvSpPr>
        <p:spPr>
          <a:xfrm>
            <a:off x="6488786" y="186577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b[2,1]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7" name="Google Shape;727;p70"/>
          <p:cNvSpPr txBox="1"/>
          <p:nvPr/>
        </p:nvSpPr>
        <p:spPr>
          <a:xfrm>
            <a:off x="6177775" y="2264195"/>
            <a:ext cx="73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a[0,0]*b[0,1]+a[0,1]*b[1,1]+a[0,2]*b[2,1]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8" name="Google Shape;728;p70"/>
          <p:cNvSpPr txBox="1"/>
          <p:nvPr/>
        </p:nvSpPr>
        <p:spPr>
          <a:xfrm>
            <a:off x="4452802" y="3266064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a[1,2]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9" name="Google Shape;729;p70"/>
          <p:cNvSpPr txBox="1"/>
          <p:nvPr/>
        </p:nvSpPr>
        <p:spPr>
          <a:xfrm>
            <a:off x="5298751" y="2900959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b[2,0]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0" name="Google Shape;730;p70"/>
          <p:cNvSpPr txBox="1"/>
          <p:nvPr/>
        </p:nvSpPr>
        <p:spPr>
          <a:xfrm>
            <a:off x="4452802" y="429734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a[2,1]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1" name="Google Shape;731;p70"/>
          <p:cNvSpPr txBox="1"/>
          <p:nvPr/>
        </p:nvSpPr>
        <p:spPr>
          <a:xfrm>
            <a:off x="6816431" y="2253406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a[0,1]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2" name="Google Shape;732;p70"/>
          <p:cNvSpPr txBox="1"/>
          <p:nvPr/>
        </p:nvSpPr>
        <p:spPr>
          <a:xfrm>
            <a:off x="5017950" y="43012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a[2,0]*b[0,0]+a[2,1]*b[1,0]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3" name="Google Shape;733;p70"/>
          <p:cNvSpPr txBox="1"/>
          <p:nvPr/>
        </p:nvSpPr>
        <p:spPr>
          <a:xfrm>
            <a:off x="5293754" y="3918935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b[1,0]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4" name="Google Shape;734;p70"/>
          <p:cNvSpPr txBox="1"/>
          <p:nvPr/>
        </p:nvSpPr>
        <p:spPr>
          <a:xfrm>
            <a:off x="6491975" y="2890621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b[1,1]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5" name="Google Shape;735;p70"/>
          <p:cNvSpPr txBox="1"/>
          <p:nvPr/>
        </p:nvSpPr>
        <p:spPr>
          <a:xfrm>
            <a:off x="6216525" y="3261713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a[1,0]*b[0,1]+a[1,1]*b[1,1]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6" name="Google Shape;736;p70"/>
          <p:cNvSpPr txBox="1"/>
          <p:nvPr/>
        </p:nvSpPr>
        <p:spPr>
          <a:xfrm>
            <a:off x="7695009" y="1855975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b[1,2]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7" name="Google Shape;737;p70"/>
          <p:cNvSpPr txBox="1"/>
          <p:nvPr/>
        </p:nvSpPr>
        <p:spPr>
          <a:xfrm>
            <a:off x="7366100" y="224568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a[1,0]*b[0,2]+a[0,1]*b[1,2]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8" name="Google Shape;738;p70"/>
          <p:cNvSpPr txBox="1"/>
          <p:nvPr/>
        </p:nvSpPr>
        <p:spPr>
          <a:xfrm>
            <a:off x="6187125" y="43012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9" name="Google Shape;739;p70"/>
          <p:cNvSpPr txBox="1"/>
          <p:nvPr/>
        </p:nvSpPr>
        <p:spPr>
          <a:xfrm>
            <a:off x="7380308" y="3257250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0" name="Google Shape;740;p70"/>
          <p:cNvSpPr txBox="1"/>
          <p:nvPr/>
        </p:nvSpPr>
        <p:spPr>
          <a:xfrm>
            <a:off x="5641737" y="429734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a[2,0]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1" name="Google Shape;741;p70"/>
          <p:cNvSpPr txBox="1"/>
          <p:nvPr/>
        </p:nvSpPr>
        <p:spPr>
          <a:xfrm>
            <a:off x="6499012" y="3925321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b[0,1]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2" name="Google Shape;742;p70"/>
          <p:cNvSpPr txBox="1"/>
          <p:nvPr/>
        </p:nvSpPr>
        <p:spPr>
          <a:xfrm>
            <a:off x="7685206" y="2900912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b[0,2]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3" name="Google Shape;743;p70"/>
          <p:cNvSpPr txBox="1"/>
          <p:nvPr/>
        </p:nvSpPr>
        <p:spPr>
          <a:xfrm>
            <a:off x="5641737" y="3249848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a[1,1]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4" name="Google Shape;744;p70"/>
          <p:cNvSpPr txBox="1"/>
          <p:nvPr/>
        </p:nvSpPr>
        <p:spPr>
          <a:xfrm>
            <a:off x="6840462" y="3248960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a[1,0]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71"/>
          <p:cNvSpPr txBox="1">
            <a:spLocks noGrp="1"/>
          </p:cNvSpPr>
          <p:nvPr>
            <p:ph type="title"/>
          </p:nvPr>
        </p:nvSpPr>
        <p:spPr>
          <a:xfrm>
            <a:off x="727800" y="448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Systolic matrix multiplication example</a:t>
            </a:r>
            <a:endParaRPr/>
          </a:p>
        </p:txBody>
      </p:sp>
      <p:sp>
        <p:nvSpPr>
          <p:cNvPr id="750" name="Google Shape;750;p71"/>
          <p:cNvSpPr/>
          <p:nvPr/>
        </p:nvSpPr>
        <p:spPr>
          <a:xfrm>
            <a:off x="498945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71"/>
          <p:cNvSpPr/>
          <p:nvPr/>
        </p:nvSpPr>
        <p:spPr>
          <a:xfrm>
            <a:off x="6172875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71"/>
          <p:cNvSpPr/>
          <p:nvPr/>
        </p:nvSpPr>
        <p:spPr>
          <a:xfrm>
            <a:off x="735630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71"/>
          <p:cNvSpPr/>
          <p:nvPr/>
        </p:nvSpPr>
        <p:spPr>
          <a:xfrm>
            <a:off x="498945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71"/>
          <p:cNvSpPr/>
          <p:nvPr/>
        </p:nvSpPr>
        <p:spPr>
          <a:xfrm>
            <a:off x="6172875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71"/>
          <p:cNvSpPr/>
          <p:nvPr/>
        </p:nvSpPr>
        <p:spPr>
          <a:xfrm>
            <a:off x="735630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71"/>
          <p:cNvSpPr/>
          <p:nvPr/>
        </p:nvSpPr>
        <p:spPr>
          <a:xfrm>
            <a:off x="498945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71"/>
          <p:cNvSpPr/>
          <p:nvPr/>
        </p:nvSpPr>
        <p:spPr>
          <a:xfrm>
            <a:off x="6172875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71"/>
          <p:cNvSpPr/>
          <p:nvPr/>
        </p:nvSpPr>
        <p:spPr>
          <a:xfrm>
            <a:off x="735630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9" name="Google Shape;759;p71"/>
          <p:cNvCxnSpPr>
            <a:stCxn id="750" idx="3"/>
            <a:endCxn id="751" idx="1"/>
          </p:cNvCxnSpPr>
          <p:nvPr/>
        </p:nvCxnSpPr>
        <p:spPr>
          <a:xfrm>
            <a:off x="5725650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0" name="Google Shape;760;p71"/>
          <p:cNvCxnSpPr>
            <a:stCxn id="751" idx="3"/>
            <a:endCxn id="752" idx="1"/>
          </p:cNvCxnSpPr>
          <p:nvPr/>
        </p:nvCxnSpPr>
        <p:spPr>
          <a:xfrm>
            <a:off x="6909075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1" name="Google Shape;761;p71"/>
          <p:cNvCxnSpPr>
            <a:stCxn id="750" idx="2"/>
            <a:endCxn id="753" idx="0"/>
          </p:cNvCxnSpPr>
          <p:nvPr/>
        </p:nvCxnSpPr>
        <p:spPr>
          <a:xfrm>
            <a:off x="535755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2" name="Google Shape;762;p71"/>
          <p:cNvCxnSpPr>
            <a:stCxn id="751" idx="2"/>
            <a:endCxn id="754" idx="0"/>
          </p:cNvCxnSpPr>
          <p:nvPr/>
        </p:nvCxnSpPr>
        <p:spPr>
          <a:xfrm>
            <a:off x="6540975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3" name="Google Shape;763;p71"/>
          <p:cNvCxnSpPr>
            <a:stCxn id="752" idx="2"/>
            <a:endCxn id="755" idx="0"/>
          </p:cNvCxnSpPr>
          <p:nvPr/>
        </p:nvCxnSpPr>
        <p:spPr>
          <a:xfrm>
            <a:off x="772440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4" name="Google Shape;764;p71"/>
          <p:cNvCxnSpPr>
            <a:stCxn id="753" idx="3"/>
            <a:endCxn id="754" idx="1"/>
          </p:cNvCxnSpPr>
          <p:nvPr/>
        </p:nvCxnSpPr>
        <p:spPr>
          <a:xfrm>
            <a:off x="5725650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5" name="Google Shape;765;p71"/>
          <p:cNvCxnSpPr>
            <a:stCxn id="754" idx="3"/>
            <a:endCxn id="755" idx="1"/>
          </p:cNvCxnSpPr>
          <p:nvPr/>
        </p:nvCxnSpPr>
        <p:spPr>
          <a:xfrm>
            <a:off x="6909075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6" name="Google Shape;766;p71"/>
          <p:cNvCxnSpPr>
            <a:stCxn id="753" idx="2"/>
            <a:endCxn id="756" idx="0"/>
          </p:cNvCxnSpPr>
          <p:nvPr/>
        </p:nvCxnSpPr>
        <p:spPr>
          <a:xfrm>
            <a:off x="535755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7" name="Google Shape;767;p71"/>
          <p:cNvCxnSpPr>
            <a:stCxn id="754" idx="2"/>
            <a:endCxn id="757" idx="0"/>
          </p:cNvCxnSpPr>
          <p:nvPr/>
        </p:nvCxnSpPr>
        <p:spPr>
          <a:xfrm>
            <a:off x="6540975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8" name="Google Shape;768;p71"/>
          <p:cNvCxnSpPr>
            <a:stCxn id="755" idx="2"/>
            <a:endCxn id="758" idx="0"/>
          </p:cNvCxnSpPr>
          <p:nvPr/>
        </p:nvCxnSpPr>
        <p:spPr>
          <a:xfrm>
            <a:off x="772440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9" name="Google Shape;769;p71"/>
          <p:cNvCxnSpPr>
            <a:stCxn id="756" idx="3"/>
            <a:endCxn id="757" idx="1"/>
          </p:cNvCxnSpPr>
          <p:nvPr/>
        </p:nvCxnSpPr>
        <p:spPr>
          <a:xfrm>
            <a:off x="5725650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0" name="Google Shape;770;p71"/>
          <p:cNvCxnSpPr>
            <a:stCxn id="757" idx="3"/>
            <a:endCxn id="758" idx="1"/>
          </p:cNvCxnSpPr>
          <p:nvPr/>
        </p:nvCxnSpPr>
        <p:spPr>
          <a:xfrm>
            <a:off x="6909075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1" name="Google Shape;771;p71"/>
          <p:cNvCxnSpPr>
            <a:stCxn id="772" idx="3"/>
            <a:endCxn id="750" idx="1"/>
          </p:cNvCxnSpPr>
          <p:nvPr/>
        </p:nvCxnSpPr>
        <p:spPr>
          <a:xfrm>
            <a:off x="4667250" y="2588200"/>
            <a:ext cx="32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3" name="Google Shape;773;p71"/>
          <p:cNvCxnSpPr>
            <a:endCxn id="753" idx="1"/>
          </p:cNvCxnSpPr>
          <p:nvPr/>
        </p:nvCxnSpPr>
        <p:spPr>
          <a:xfrm>
            <a:off x="4675050" y="35974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4" name="Google Shape;774;p71"/>
          <p:cNvCxnSpPr/>
          <p:nvPr/>
        </p:nvCxnSpPr>
        <p:spPr>
          <a:xfrm>
            <a:off x="4670000" y="46369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5" name="Google Shape;775;p71"/>
          <p:cNvCxnSpPr>
            <a:stCxn id="776" idx="2"/>
            <a:endCxn id="750" idx="0"/>
          </p:cNvCxnSpPr>
          <p:nvPr/>
        </p:nvCxnSpPr>
        <p:spPr>
          <a:xfrm>
            <a:off x="5357550" y="19288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7" name="Google Shape;777;p71"/>
          <p:cNvCxnSpPr/>
          <p:nvPr/>
        </p:nvCxnSpPr>
        <p:spPr>
          <a:xfrm>
            <a:off x="6540975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8" name="Google Shape;778;p71"/>
          <p:cNvCxnSpPr/>
          <p:nvPr/>
        </p:nvCxnSpPr>
        <p:spPr>
          <a:xfrm>
            <a:off x="772440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79" name="Google Shape;779;p71"/>
          <p:cNvSpPr txBox="1"/>
          <p:nvPr/>
        </p:nvSpPr>
        <p:spPr>
          <a:xfrm>
            <a:off x="727800" y="1401500"/>
            <a:ext cx="1352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t = 5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0" name="Google Shape;780;p71"/>
          <p:cNvSpPr txBox="1"/>
          <p:nvPr/>
        </p:nvSpPr>
        <p:spPr>
          <a:xfrm>
            <a:off x="4999225" y="2263950"/>
            <a:ext cx="73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a[0,0]*b[0,0]</a:t>
            </a:r>
            <a:br>
              <a:rPr lang="en" sz="700">
                <a:latin typeface="Lato"/>
                <a:ea typeface="Lato"/>
                <a:cs typeface="Lato"/>
                <a:sym typeface="Lato"/>
              </a:rPr>
            </a:br>
            <a:r>
              <a:rPr lang="en" sz="700">
                <a:latin typeface="Lato"/>
                <a:ea typeface="Lato"/>
                <a:cs typeface="Lato"/>
                <a:sym typeface="Lato"/>
              </a:rPr>
              <a:t>+a[0,1]*b[1,0]+a[0,2]*b[2,0]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1" name="Google Shape;781;p71"/>
          <p:cNvSpPr txBox="1"/>
          <p:nvPr/>
        </p:nvSpPr>
        <p:spPr>
          <a:xfrm>
            <a:off x="5017925" y="32617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a[1,0]*b[0,0]+a[1,1]*b[1,0]+a[1,2]*b[2,0]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2" name="Google Shape;782;p71"/>
          <p:cNvSpPr txBox="1"/>
          <p:nvPr/>
        </p:nvSpPr>
        <p:spPr>
          <a:xfrm>
            <a:off x="6177775" y="2264195"/>
            <a:ext cx="73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a[0,0]*b[0,1]+a[0,1]*b[1,1]+a[0,2]*b[2,1]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3" name="Google Shape;783;p71"/>
          <p:cNvSpPr txBox="1"/>
          <p:nvPr/>
        </p:nvSpPr>
        <p:spPr>
          <a:xfrm>
            <a:off x="4452802" y="429734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a[2,2]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4" name="Google Shape;784;p71"/>
          <p:cNvSpPr txBox="1"/>
          <p:nvPr/>
        </p:nvSpPr>
        <p:spPr>
          <a:xfrm>
            <a:off x="6816431" y="2253406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a[0,2]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5" name="Google Shape;785;p71"/>
          <p:cNvSpPr txBox="1"/>
          <p:nvPr/>
        </p:nvSpPr>
        <p:spPr>
          <a:xfrm>
            <a:off x="5017950" y="43012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a[2,0]*b[0,0]+a[2,1]*b[1,0]+</a:t>
            </a:r>
            <a:endParaRPr sz="7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6" name="Google Shape;786;p71"/>
          <p:cNvSpPr txBox="1"/>
          <p:nvPr/>
        </p:nvSpPr>
        <p:spPr>
          <a:xfrm>
            <a:off x="5293754" y="3918935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b[2,0]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7" name="Google Shape;787;p71"/>
          <p:cNvSpPr txBox="1"/>
          <p:nvPr/>
        </p:nvSpPr>
        <p:spPr>
          <a:xfrm>
            <a:off x="6491975" y="2890621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b[2,1]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8" name="Google Shape;788;p71"/>
          <p:cNvSpPr txBox="1"/>
          <p:nvPr/>
        </p:nvSpPr>
        <p:spPr>
          <a:xfrm>
            <a:off x="6216525" y="3261732"/>
            <a:ext cx="707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a[1,0]*b[0,1]+a[1,1]*b[1,1]+a[1,2]*b[2,1]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9" name="Google Shape;789;p71"/>
          <p:cNvSpPr txBox="1"/>
          <p:nvPr/>
        </p:nvSpPr>
        <p:spPr>
          <a:xfrm>
            <a:off x="7695009" y="1855975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b[2,2]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0" name="Google Shape;790;p71"/>
          <p:cNvSpPr txBox="1"/>
          <p:nvPr/>
        </p:nvSpPr>
        <p:spPr>
          <a:xfrm>
            <a:off x="7366100" y="224568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a[1,0]*b[0,2]+a[0,1]*b[1,2]+a[0,2]*b[2,2]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1" name="Google Shape;791;p71"/>
          <p:cNvSpPr txBox="1"/>
          <p:nvPr/>
        </p:nvSpPr>
        <p:spPr>
          <a:xfrm>
            <a:off x="6187125" y="43012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a[2,0]*b[0,1]+a[2,1]*b[1,1]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2" name="Google Shape;792;p71"/>
          <p:cNvSpPr txBox="1"/>
          <p:nvPr/>
        </p:nvSpPr>
        <p:spPr>
          <a:xfrm>
            <a:off x="7380308" y="3257250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a[1,0]*b[0,2]+a[1,1]*b[1,2]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3" name="Google Shape;793;p71"/>
          <p:cNvSpPr txBox="1"/>
          <p:nvPr/>
        </p:nvSpPr>
        <p:spPr>
          <a:xfrm>
            <a:off x="5641737" y="429734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a[2,1]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4" name="Google Shape;794;p71"/>
          <p:cNvSpPr txBox="1"/>
          <p:nvPr/>
        </p:nvSpPr>
        <p:spPr>
          <a:xfrm>
            <a:off x="6499012" y="3925321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b[1,1]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5" name="Google Shape;795;p71"/>
          <p:cNvSpPr txBox="1"/>
          <p:nvPr/>
        </p:nvSpPr>
        <p:spPr>
          <a:xfrm>
            <a:off x="7685206" y="2900912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b[1,2]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6" name="Google Shape;796;p71"/>
          <p:cNvSpPr txBox="1"/>
          <p:nvPr/>
        </p:nvSpPr>
        <p:spPr>
          <a:xfrm>
            <a:off x="5641737" y="3249848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a[1,2]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7" name="Google Shape;797;p71"/>
          <p:cNvSpPr txBox="1"/>
          <p:nvPr/>
        </p:nvSpPr>
        <p:spPr>
          <a:xfrm>
            <a:off x="6840462" y="3248960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a[1,1]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8" name="Google Shape;798;p71"/>
          <p:cNvSpPr txBox="1"/>
          <p:nvPr/>
        </p:nvSpPr>
        <p:spPr>
          <a:xfrm>
            <a:off x="7695004" y="3916435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b[0,2]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9" name="Google Shape;799;p71"/>
          <p:cNvSpPr txBox="1"/>
          <p:nvPr/>
        </p:nvSpPr>
        <p:spPr>
          <a:xfrm>
            <a:off x="6830662" y="429339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a[2,0]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0" name="Google Shape;800;p71"/>
          <p:cNvSpPr txBox="1"/>
          <p:nvPr/>
        </p:nvSpPr>
        <p:spPr>
          <a:xfrm>
            <a:off x="7380300" y="4273821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72"/>
          <p:cNvSpPr txBox="1">
            <a:spLocks noGrp="1"/>
          </p:cNvSpPr>
          <p:nvPr>
            <p:ph type="title"/>
          </p:nvPr>
        </p:nvSpPr>
        <p:spPr>
          <a:xfrm>
            <a:off x="727800" y="448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Systolic matrix multiplication example</a:t>
            </a:r>
            <a:endParaRPr/>
          </a:p>
        </p:txBody>
      </p:sp>
      <p:sp>
        <p:nvSpPr>
          <p:cNvPr id="806" name="Google Shape;806;p72"/>
          <p:cNvSpPr/>
          <p:nvPr/>
        </p:nvSpPr>
        <p:spPr>
          <a:xfrm>
            <a:off x="498945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72"/>
          <p:cNvSpPr/>
          <p:nvPr/>
        </p:nvSpPr>
        <p:spPr>
          <a:xfrm>
            <a:off x="6172875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72"/>
          <p:cNvSpPr/>
          <p:nvPr/>
        </p:nvSpPr>
        <p:spPr>
          <a:xfrm>
            <a:off x="735630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72"/>
          <p:cNvSpPr/>
          <p:nvPr/>
        </p:nvSpPr>
        <p:spPr>
          <a:xfrm>
            <a:off x="498945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72"/>
          <p:cNvSpPr/>
          <p:nvPr/>
        </p:nvSpPr>
        <p:spPr>
          <a:xfrm>
            <a:off x="6172875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72"/>
          <p:cNvSpPr/>
          <p:nvPr/>
        </p:nvSpPr>
        <p:spPr>
          <a:xfrm>
            <a:off x="735630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72"/>
          <p:cNvSpPr/>
          <p:nvPr/>
        </p:nvSpPr>
        <p:spPr>
          <a:xfrm>
            <a:off x="498945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72"/>
          <p:cNvSpPr/>
          <p:nvPr/>
        </p:nvSpPr>
        <p:spPr>
          <a:xfrm>
            <a:off x="6172875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72"/>
          <p:cNvSpPr/>
          <p:nvPr/>
        </p:nvSpPr>
        <p:spPr>
          <a:xfrm>
            <a:off x="735630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5" name="Google Shape;815;p72"/>
          <p:cNvCxnSpPr>
            <a:stCxn id="806" idx="3"/>
            <a:endCxn id="807" idx="1"/>
          </p:cNvCxnSpPr>
          <p:nvPr/>
        </p:nvCxnSpPr>
        <p:spPr>
          <a:xfrm>
            <a:off x="5725650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6" name="Google Shape;816;p72"/>
          <p:cNvCxnSpPr>
            <a:stCxn id="807" idx="3"/>
            <a:endCxn id="808" idx="1"/>
          </p:cNvCxnSpPr>
          <p:nvPr/>
        </p:nvCxnSpPr>
        <p:spPr>
          <a:xfrm>
            <a:off x="6909075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7" name="Google Shape;817;p72"/>
          <p:cNvCxnSpPr>
            <a:stCxn id="806" idx="2"/>
            <a:endCxn id="809" idx="0"/>
          </p:cNvCxnSpPr>
          <p:nvPr/>
        </p:nvCxnSpPr>
        <p:spPr>
          <a:xfrm>
            <a:off x="535755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8" name="Google Shape;818;p72"/>
          <p:cNvCxnSpPr>
            <a:stCxn id="807" idx="2"/>
            <a:endCxn id="810" idx="0"/>
          </p:cNvCxnSpPr>
          <p:nvPr/>
        </p:nvCxnSpPr>
        <p:spPr>
          <a:xfrm>
            <a:off x="6540975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9" name="Google Shape;819;p72"/>
          <p:cNvCxnSpPr>
            <a:stCxn id="808" idx="2"/>
            <a:endCxn id="811" idx="0"/>
          </p:cNvCxnSpPr>
          <p:nvPr/>
        </p:nvCxnSpPr>
        <p:spPr>
          <a:xfrm>
            <a:off x="772440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0" name="Google Shape;820;p72"/>
          <p:cNvCxnSpPr>
            <a:stCxn id="809" idx="3"/>
            <a:endCxn id="810" idx="1"/>
          </p:cNvCxnSpPr>
          <p:nvPr/>
        </p:nvCxnSpPr>
        <p:spPr>
          <a:xfrm>
            <a:off x="5725650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1" name="Google Shape;821;p72"/>
          <p:cNvCxnSpPr>
            <a:stCxn id="810" idx="3"/>
            <a:endCxn id="811" idx="1"/>
          </p:cNvCxnSpPr>
          <p:nvPr/>
        </p:nvCxnSpPr>
        <p:spPr>
          <a:xfrm>
            <a:off x="6909075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2" name="Google Shape;822;p72"/>
          <p:cNvCxnSpPr>
            <a:stCxn id="809" idx="2"/>
            <a:endCxn id="812" idx="0"/>
          </p:cNvCxnSpPr>
          <p:nvPr/>
        </p:nvCxnSpPr>
        <p:spPr>
          <a:xfrm>
            <a:off x="535755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3" name="Google Shape;823;p72"/>
          <p:cNvCxnSpPr>
            <a:stCxn id="810" idx="2"/>
            <a:endCxn id="813" idx="0"/>
          </p:cNvCxnSpPr>
          <p:nvPr/>
        </p:nvCxnSpPr>
        <p:spPr>
          <a:xfrm>
            <a:off x="6540975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4" name="Google Shape;824;p72"/>
          <p:cNvCxnSpPr>
            <a:stCxn id="811" idx="2"/>
            <a:endCxn id="814" idx="0"/>
          </p:cNvCxnSpPr>
          <p:nvPr/>
        </p:nvCxnSpPr>
        <p:spPr>
          <a:xfrm>
            <a:off x="772440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5" name="Google Shape;825;p72"/>
          <p:cNvCxnSpPr>
            <a:stCxn id="812" idx="3"/>
            <a:endCxn id="813" idx="1"/>
          </p:cNvCxnSpPr>
          <p:nvPr/>
        </p:nvCxnSpPr>
        <p:spPr>
          <a:xfrm>
            <a:off x="5725650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6" name="Google Shape;826;p72"/>
          <p:cNvCxnSpPr>
            <a:stCxn id="813" idx="3"/>
            <a:endCxn id="814" idx="1"/>
          </p:cNvCxnSpPr>
          <p:nvPr/>
        </p:nvCxnSpPr>
        <p:spPr>
          <a:xfrm>
            <a:off x="6909075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7" name="Google Shape;827;p72"/>
          <p:cNvCxnSpPr>
            <a:stCxn id="828" idx="3"/>
            <a:endCxn id="806" idx="1"/>
          </p:cNvCxnSpPr>
          <p:nvPr/>
        </p:nvCxnSpPr>
        <p:spPr>
          <a:xfrm>
            <a:off x="4667250" y="2588200"/>
            <a:ext cx="32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9" name="Google Shape;829;p72"/>
          <p:cNvCxnSpPr>
            <a:endCxn id="809" idx="1"/>
          </p:cNvCxnSpPr>
          <p:nvPr/>
        </p:nvCxnSpPr>
        <p:spPr>
          <a:xfrm>
            <a:off x="4675050" y="35974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0" name="Google Shape;830;p72"/>
          <p:cNvCxnSpPr/>
          <p:nvPr/>
        </p:nvCxnSpPr>
        <p:spPr>
          <a:xfrm>
            <a:off x="4670000" y="46369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1" name="Google Shape;831;p72"/>
          <p:cNvCxnSpPr>
            <a:stCxn id="832" idx="2"/>
            <a:endCxn id="806" idx="0"/>
          </p:cNvCxnSpPr>
          <p:nvPr/>
        </p:nvCxnSpPr>
        <p:spPr>
          <a:xfrm>
            <a:off x="5357550" y="19288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3" name="Google Shape;833;p72"/>
          <p:cNvCxnSpPr/>
          <p:nvPr/>
        </p:nvCxnSpPr>
        <p:spPr>
          <a:xfrm>
            <a:off x="6540975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4" name="Google Shape;834;p72"/>
          <p:cNvCxnSpPr/>
          <p:nvPr/>
        </p:nvCxnSpPr>
        <p:spPr>
          <a:xfrm>
            <a:off x="772440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5" name="Google Shape;835;p72"/>
          <p:cNvSpPr txBox="1"/>
          <p:nvPr/>
        </p:nvSpPr>
        <p:spPr>
          <a:xfrm>
            <a:off x="727800" y="1401500"/>
            <a:ext cx="1352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t = 6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6" name="Google Shape;836;p72"/>
          <p:cNvSpPr txBox="1"/>
          <p:nvPr/>
        </p:nvSpPr>
        <p:spPr>
          <a:xfrm>
            <a:off x="4999225" y="2263950"/>
            <a:ext cx="73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a[0,0]*b[0,0]</a:t>
            </a:r>
            <a:br>
              <a:rPr lang="en" sz="700">
                <a:latin typeface="Lato"/>
                <a:ea typeface="Lato"/>
                <a:cs typeface="Lato"/>
                <a:sym typeface="Lato"/>
              </a:rPr>
            </a:br>
            <a:r>
              <a:rPr lang="en" sz="700">
                <a:latin typeface="Lato"/>
                <a:ea typeface="Lato"/>
                <a:cs typeface="Lato"/>
                <a:sym typeface="Lato"/>
              </a:rPr>
              <a:t>+a[0,1]*b[1,0]+a[0,2]*b[2,0]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7" name="Google Shape;837;p72"/>
          <p:cNvSpPr txBox="1"/>
          <p:nvPr/>
        </p:nvSpPr>
        <p:spPr>
          <a:xfrm>
            <a:off x="5017925" y="32617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a[1,0]*b[0,0]+a[1,1]*b[1,0]+a[1,2]*b[2,0]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8" name="Google Shape;838;p72"/>
          <p:cNvSpPr txBox="1"/>
          <p:nvPr/>
        </p:nvSpPr>
        <p:spPr>
          <a:xfrm>
            <a:off x="6177775" y="2264195"/>
            <a:ext cx="73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a[0,0]*b[0,1]+a[0,1]*b[1,1]+a[0,2]*b[2,1]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9" name="Google Shape;839;p72"/>
          <p:cNvSpPr txBox="1"/>
          <p:nvPr/>
        </p:nvSpPr>
        <p:spPr>
          <a:xfrm>
            <a:off x="5017950" y="43012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a[2,0]*b[0,0]+a[2,1]*b[1,0]+</a:t>
            </a:r>
            <a:endParaRPr sz="7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0" name="Google Shape;840;p72"/>
          <p:cNvSpPr txBox="1"/>
          <p:nvPr/>
        </p:nvSpPr>
        <p:spPr>
          <a:xfrm>
            <a:off x="6216525" y="3261732"/>
            <a:ext cx="707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a[1,0]*b[0,1]+a[1,1]*b[1,1]+a[1,2]*b[2,1]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1" name="Google Shape;841;p72"/>
          <p:cNvSpPr txBox="1"/>
          <p:nvPr/>
        </p:nvSpPr>
        <p:spPr>
          <a:xfrm>
            <a:off x="7366100" y="224568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a[1,0]*b[0,2]+a[0,1]*b[1,2]+a[0,2]*b[2,2]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2" name="Google Shape;842;p72"/>
          <p:cNvSpPr txBox="1"/>
          <p:nvPr/>
        </p:nvSpPr>
        <p:spPr>
          <a:xfrm>
            <a:off x="6187125" y="43012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a[2,0]*b[0,1]+a[2,1]*b[1,1]+a[2,2]*b[2,1]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3" name="Google Shape;843;p72"/>
          <p:cNvSpPr txBox="1"/>
          <p:nvPr/>
        </p:nvSpPr>
        <p:spPr>
          <a:xfrm>
            <a:off x="7380300" y="3257250"/>
            <a:ext cx="707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a[1,0]*b[0,2]+a[1,1]*b[1,2]+a[1,2]*b[2,2]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4" name="Google Shape;844;p72"/>
          <p:cNvSpPr txBox="1"/>
          <p:nvPr/>
        </p:nvSpPr>
        <p:spPr>
          <a:xfrm>
            <a:off x="5641737" y="429734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a[2,2]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5" name="Google Shape;845;p72"/>
          <p:cNvSpPr txBox="1"/>
          <p:nvPr/>
        </p:nvSpPr>
        <p:spPr>
          <a:xfrm>
            <a:off x="6499012" y="3925321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b[2,1]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6" name="Google Shape;846;p72"/>
          <p:cNvSpPr txBox="1"/>
          <p:nvPr/>
        </p:nvSpPr>
        <p:spPr>
          <a:xfrm>
            <a:off x="7685206" y="2900912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b[2,2]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7" name="Google Shape;847;p72"/>
          <p:cNvSpPr txBox="1"/>
          <p:nvPr/>
        </p:nvSpPr>
        <p:spPr>
          <a:xfrm>
            <a:off x="6840462" y="3248960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a[1,2]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8" name="Google Shape;848;p72"/>
          <p:cNvSpPr txBox="1"/>
          <p:nvPr/>
        </p:nvSpPr>
        <p:spPr>
          <a:xfrm>
            <a:off x="7695004" y="3916435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b[1,2]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9" name="Google Shape;849;p72"/>
          <p:cNvSpPr txBox="1"/>
          <p:nvPr/>
        </p:nvSpPr>
        <p:spPr>
          <a:xfrm>
            <a:off x="6830662" y="429339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a[2,1]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0" name="Google Shape;850;p72"/>
          <p:cNvSpPr txBox="1"/>
          <p:nvPr/>
        </p:nvSpPr>
        <p:spPr>
          <a:xfrm>
            <a:off x="7380300" y="4273821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a[2,0]*b[0,2]+a[2,1]*b[1,2]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73"/>
          <p:cNvSpPr txBox="1">
            <a:spLocks noGrp="1"/>
          </p:cNvSpPr>
          <p:nvPr>
            <p:ph type="title"/>
          </p:nvPr>
        </p:nvSpPr>
        <p:spPr>
          <a:xfrm>
            <a:off x="727800" y="448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Systolic matrix multiplication example</a:t>
            </a:r>
            <a:endParaRPr/>
          </a:p>
        </p:txBody>
      </p:sp>
      <p:sp>
        <p:nvSpPr>
          <p:cNvPr id="856" name="Google Shape;856;p73"/>
          <p:cNvSpPr/>
          <p:nvPr/>
        </p:nvSpPr>
        <p:spPr>
          <a:xfrm>
            <a:off x="498945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73"/>
          <p:cNvSpPr/>
          <p:nvPr/>
        </p:nvSpPr>
        <p:spPr>
          <a:xfrm>
            <a:off x="6172875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73"/>
          <p:cNvSpPr/>
          <p:nvPr/>
        </p:nvSpPr>
        <p:spPr>
          <a:xfrm>
            <a:off x="735630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73"/>
          <p:cNvSpPr/>
          <p:nvPr/>
        </p:nvSpPr>
        <p:spPr>
          <a:xfrm>
            <a:off x="498945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73"/>
          <p:cNvSpPr/>
          <p:nvPr/>
        </p:nvSpPr>
        <p:spPr>
          <a:xfrm>
            <a:off x="6172875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73"/>
          <p:cNvSpPr/>
          <p:nvPr/>
        </p:nvSpPr>
        <p:spPr>
          <a:xfrm>
            <a:off x="735630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73"/>
          <p:cNvSpPr/>
          <p:nvPr/>
        </p:nvSpPr>
        <p:spPr>
          <a:xfrm>
            <a:off x="498945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73"/>
          <p:cNvSpPr/>
          <p:nvPr/>
        </p:nvSpPr>
        <p:spPr>
          <a:xfrm>
            <a:off x="6172875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73"/>
          <p:cNvSpPr/>
          <p:nvPr/>
        </p:nvSpPr>
        <p:spPr>
          <a:xfrm>
            <a:off x="735630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5" name="Google Shape;865;p73"/>
          <p:cNvCxnSpPr>
            <a:stCxn id="856" idx="3"/>
            <a:endCxn id="857" idx="1"/>
          </p:cNvCxnSpPr>
          <p:nvPr/>
        </p:nvCxnSpPr>
        <p:spPr>
          <a:xfrm>
            <a:off x="5725650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66" name="Google Shape;866;p73"/>
          <p:cNvCxnSpPr>
            <a:stCxn id="857" idx="3"/>
            <a:endCxn id="858" idx="1"/>
          </p:cNvCxnSpPr>
          <p:nvPr/>
        </p:nvCxnSpPr>
        <p:spPr>
          <a:xfrm>
            <a:off x="6909075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67" name="Google Shape;867;p73"/>
          <p:cNvCxnSpPr>
            <a:stCxn id="856" idx="2"/>
            <a:endCxn id="859" idx="0"/>
          </p:cNvCxnSpPr>
          <p:nvPr/>
        </p:nvCxnSpPr>
        <p:spPr>
          <a:xfrm>
            <a:off x="535755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68" name="Google Shape;868;p73"/>
          <p:cNvCxnSpPr>
            <a:stCxn id="857" idx="2"/>
            <a:endCxn id="860" idx="0"/>
          </p:cNvCxnSpPr>
          <p:nvPr/>
        </p:nvCxnSpPr>
        <p:spPr>
          <a:xfrm>
            <a:off x="6540975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69" name="Google Shape;869;p73"/>
          <p:cNvCxnSpPr>
            <a:stCxn id="858" idx="2"/>
            <a:endCxn id="861" idx="0"/>
          </p:cNvCxnSpPr>
          <p:nvPr/>
        </p:nvCxnSpPr>
        <p:spPr>
          <a:xfrm>
            <a:off x="772440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0" name="Google Shape;870;p73"/>
          <p:cNvCxnSpPr>
            <a:stCxn id="859" idx="3"/>
            <a:endCxn id="860" idx="1"/>
          </p:cNvCxnSpPr>
          <p:nvPr/>
        </p:nvCxnSpPr>
        <p:spPr>
          <a:xfrm>
            <a:off x="5725650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1" name="Google Shape;871;p73"/>
          <p:cNvCxnSpPr>
            <a:stCxn id="860" idx="3"/>
            <a:endCxn id="861" idx="1"/>
          </p:cNvCxnSpPr>
          <p:nvPr/>
        </p:nvCxnSpPr>
        <p:spPr>
          <a:xfrm>
            <a:off x="6909075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2" name="Google Shape;872;p73"/>
          <p:cNvCxnSpPr>
            <a:stCxn id="859" idx="2"/>
            <a:endCxn id="862" idx="0"/>
          </p:cNvCxnSpPr>
          <p:nvPr/>
        </p:nvCxnSpPr>
        <p:spPr>
          <a:xfrm>
            <a:off x="535755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3" name="Google Shape;873;p73"/>
          <p:cNvCxnSpPr>
            <a:stCxn id="860" idx="2"/>
            <a:endCxn id="863" idx="0"/>
          </p:cNvCxnSpPr>
          <p:nvPr/>
        </p:nvCxnSpPr>
        <p:spPr>
          <a:xfrm>
            <a:off x="6540975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4" name="Google Shape;874;p73"/>
          <p:cNvCxnSpPr>
            <a:stCxn id="861" idx="2"/>
            <a:endCxn id="864" idx="0"/>
          </p:cNvCxnSpPr>
          <p:nvPr/>
        </p:nvCxnSpPr>
        <p:spPr>
          <a:xfrm>
            <a:off x="772440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5" name="Google Shape;875;p73"/>
          <p:cNvCxnSpPr>
            <a:stCxn id="862" idx="3"/>
            <a:endCxn id="863" idx="1"/>
          </p:cNvCxnSpPr>
          <p:nvPr/>
        </p:nvCxnSpPr>
        <p:spPr>
          <a:xfrm>
            <a:off x="5725650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6" name="Google Shape;876;p73"/>
          <p:cNvCxnSpPr>
            <a:stCxn id="863" idx="3"/>
            <a:endCxn id="864" idx="1"/>
          </p:cNvCxnSpPr>
          <p:nvPr/>
        </p:nvCxnSpPr>
        <p:spPr>
          <a:xfrm>
            <a:off x="6909075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7" name="Google Shape;877;p73"/>
          <p:cNvCxnSpPr>
            <a:stCxn id="878" idx="3"/>
            <a:endCxn id="856" idx="1"/>
          </p:cNvCxnSpPr>
          <p:nvPr/>
        </p:nvCxnSpPr>
        <p:spPr>
          <a:xfrm>
            <a:off x="4667250" y="2588200"/>
            <a:ext cx="32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9" name="Google Shape;879;p73"/>
          <p:cNvCxnSpPr>
            <a:endCxn id="859" idx="1"/>
          </p:cNvCxnSpPr>
          <p:nvPr/>
        </p:nvCxnSpPr>
        <p:spPr>
          <a:xfrm>
            <a:off x="4675050" y="35974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80" name="Google Shape;880;p73"/>
          <p:cNvCxnSpPr/>
          <p:nvPr/>
        </p:nvCxnSpPr>
        <p:spPr>
          <a:xfrm>
            <a:off x="4670000" y="46369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81" name="Google Shape;881;p73"/>
          <p:cNvCxnSpPr>
            <a:stCxn id="882" idx="2"/>
            <a:endCxn id="856" idx="0"/>
          </p:cNvCxnSpPr>
          <p:nvPr/>
        </p:nvCxnSpPr>
        <p:spPr>
          <a:xfrm>
            <a:off x="5357550" y="19288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83" name="Google Shape;883;p73"/>
          <p:cNvCxnSpPr/>
          <p:nvPr/>
        </p:nvCxnSpPr>
        <p:spPr>
          <a:xfrm>
            <a:off x="6540975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84" name="Google Shape;884;p73"/>
          <p:cNvCxnSpPr/>
          <p:nvPr/>
        </p:nvCxnSpPr>
        <p:spPr>
          <a:xfrm>
            <a:off x="772440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85" name="Google Shape;885;p73"/>
          <p:cNvSpPr txBox="1"/>
          <p:nvPr/>
        </p:nvSpPr>
        <p:spPr>
          <a:xfrm>
            <a:off x="727800" y="1401500"/>
            <a:ext cx="1352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t = 7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6" name="Google Shape;886;p73"/>
          <p:cNvSpPr txBox="1"/>
          <p:nvPr/>
        </p:nvSpPr>
        <p:spPr>
          <a:xfrm>
            <a:off x="4999225" y="2263950"/>
            <a:ext cx="73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a[0,0]*b[0,0]</a:t>
            </a:r>
            <a:br>
              <a:rPr lang="en" sz="700">
                <a:latin typeface="Lato"/>
                <a:ea typeface="Lato"/>
                <a:cs typeface="Lato"/>
                <a:sym typeface="Lato"/>
              </a:rPr>
            </a:br>
            <a:r>
              <a:rPr lang="en" sz="700">
                <a:latin typeface="Lato"/>
                <a:ea typeface="Lato"/>
                <a:cs typeface="Lato"/>
                <a:sym typeface="Lato"/>
              </a:rPr>
              <a:t>+a[0,1]*b[1,0]+a[0,2]*b[2,0]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7" name="Google Shape;887;p73"/>
          <p:cNvSpPr txBox="1"/>
          <p:nvPr/>
        </p:nvSpPr>
        <p:spPr>
          <a:xfrm>
            <a:off x="5017925" y="32617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a[1,0]*b[0,0]+a[1,1]*b[1,0]+a[1,2]*b[2,0]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8" name="Google Shape;888;p73"/>
          <p:cNvSpPr txBox="1"/>
          <p:nvPr/>
        </p:nvSpPr>
        <p:spPr>
          <a:xfrm>
            <a:off x="6177775" y="2264195"/>
            <a:ext cx="73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a[0,0]*b[0,1]+a[0,1]*b[1,1]+a[0,2]*b[2,1]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9" name="Google Shape;889;p73"/>
          <p:cNvSpPr txBox="1"/>
          <p:nvPr/>
        </p:nvSpPr>
        <p:spPr>
          <a:xfrm>
            <a:off x="5017950" y="43012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a[2,0]*b[0,0]+a[2,1]*b[1,0]+</a:t>
            </a:r>
            <a:endParaRPr sz="7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0" name="Google Shape;890;p73"/>
          <p:cNvSpPr txBox="1"/>
          <p:nvPr/>
        </p:nvSpPr>
        <p:spPr>
          <a:xfrm>
            <a:off x="6216525" y="3261732"/>
            <a:ext cx="707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a[1,0]*b[0,1]+a[1,1]*b[1,1]+a[1,2]*b[2,1]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1" name="Google Shape;891;p73"/>
          <p:cNvSpPr txBox="1"/>
          <p:nvPr/>
        </p:nvSpPr>
        <p:spPr>
          <a:xfrm>
            <a:off x="7366100" y="224568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a[1,0]*b[0,2]+a[0,1]*b[1,2]+a[0,2]*b[2,2]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2" name="Google Shape;892;p73"/>
          <p:cNvSpPr txBox="1"/>
          <p:nvPr/>
        </p:nvSpPr>
        <p:spPr>
          <a:xfrm>
            <a:off x="6187125" y="43012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a[2,0]*b[0,1]+a[2,1]*b[1,1]+a[2,2]*b[2,1]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3" name="Google Shape;893;p73"/>
          <p:cNvSpPr txBox="1"/>
          <p:nvPr/>
        </p:nvSpPr>
        <p:spPr>
          <a:xfrm>
            <a:off x="7380300" y="3257250"/>
            <a:ext cx="707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a[1,0]*b[0,2]+a[1,1]*b[1,2]+a[1,2]*b[2,2]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4" name="Google Shape;894;p73"/>
          <p:cNvSpPr txBox="1"/>
          <p:nvPr/>
        </p:nvSpPr>
        <p:spPr>
          <a:xfrm>
            <a:off x="7695004" y="3916435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b[2,2]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5" name="Google Shape;895;p73"/>
          <p:cNvSpPr txBox="1"/>
          <p:nvPr/>
        </p:nvSpPr>
        <p:spPr>
          <a:xfrm>
            <a:off x="6830662" y="4293393"/>
            <a:ext cx="6489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 a[2,2]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6" name="Google Shape;896;p73"/>
          <p:cNvSpPr txBox="1"/>
          <p:nvPr/>
        </p:nvSpPr>
        <p:spPr>
          <a:xfrm>
            <a:off x="7380300" y="4273827"/>
            <a:ext cx="707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a[2,0]*b[0,2]+a[2,1]*b[1,2]+</a:t>
            </a:r>
            <a:endParaRPr sz="7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a[2,2]*b[2,2]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74"/>
          <p:cNvSpPr txBox="1">
            <a:spLocks noGrp="1"/>
          </p:cNvSpPr>
          <p:nvPr>
            <p:ph type="title"/>
          </p:nvPr>
        </p:nvSpPr>
        <p:spPr>
          <a:xfrm>
            <a:off x="727800" y="448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Systolic matrix multiplication example</a:t>
            </a:r>
            <a:endParaRPr/>
          </a:p>
        </p:txBody>
      </p:sp>
      <p:sp>
        <p:nvSpPr>
          <p:cNvPr id="902" name="Google Shape;902;p74"/>
          <p:cNvSpPr/>
          <p:nvPr/>
        </p:nvSpPr>
        <p:spPr>
          <a:xfrm>
            <a:off x="498945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74"/>
          <p:cNvSpPr/>
          <p:nvPr/>
        </p:nvSpPr>
        <p:spPr>
          <a:xfrm>
            <a:off x="6172875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74"/>
          <p:cNvSpPr/>
          <p:nvPr/>
        </p:nvSpPr>
        <p:spPr>
          <a:xfrm>
            <a:off x="7356300" y="2220100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74"/>
          <p:cNvSpPr/>
          <p:nvPr/>
        </p:nvSpPr>
        <p:spPr>
          <a:xfrm>
            <a:off x="498945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74"/>
          <p:cNvSpPr/>
          <p:nvPr/>
        </p:nvSpPr>
        <p:spPr>
          <a:xfrm>
            <a:off x="6172875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74"/>
          <p:cNvSpPr/>
          <p:nvPr/>
        </p:nvSpPr>
        <p:spPr>
          <a:xfrm>
            <a:off x="7356300" y="32293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74"/>
          <p:cNvSpPr/>
          <p:nvPr/>
        </p:nvSpPr>
        <p:spPr>
          <a:xfrm>
            <a:off x="498945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74"/>
          <p:cNvSpPr/>
          <p:nvPr/>
        </p:nvSpPr>
        <p:spPr>
          <a:xfrm>
            <a:off x="6172875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74"/>
          <p:cNvSpPr/>
          <p:nvPr/>
        </p:nvSpPr>
        <p:spPr>
          <a:xfrm>
            <a:off x="7356300" y="4268825"/>
            <a:ext cx="736200" cy="73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1" name="Google Shape;911;p74"/>
          <p:cNvCxnSpPr>
            <a:stCxn id="902" idx="3"/>
            <a:endCxn id="903" idx="1"/>
          </p:cNvCxnSpPr>
          <p:nvPr/>
        </p:nvCxnSpPr>
        <p:spPr>
          <a:xfrm>
            <a:off x="5725650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2" name="Google Shape;912;p74"/>
          <p:cNvCxnSpPr>
            <a:stCxn id="903" idx="3"/>
            <a:endCxn id="904" idx="1"/>
          </p:cNvCxnSpPr>
          <p:nvPr/>
        </p:nvCxnSpPr>
        <p:spPr>
          <a:xfrm>
            <a:off x="6909075" y="2588200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3" name="Google Shape;913;p74"/>
          <p:cNvCxnSpPr>
            <a:stCxn id="902" idx="2"/>
            <a:endCxn id="905" idx="0"/>
          </p:cNvCxnSpPr>
          <p:nvPr/>
        </p:nvCxnSpPr>
        <p:spPr>
          <a:xfrm>
            <a:off x="535755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4" name="Google Shape;914;p74"/>
          <p:cNvCxnSpPr>
            <a:stCxn id="903" idx="2"/>
            <a:endCxn id="906" idx="0"/>
          </p:cNvCxnSpPr>
          <p:nvPr/>
        </p:nvCxnSpPr>
        <p:spPr>
          <a:xfrm>
            <a:off x="6540975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5" name="Google Shape;915;p74"/>
          <p:cNvCxnSpPr>
            <a:stCxn id="904" idx="2"/>
            <a:endCxn id="907" idx="0"/>
          </p:cNvCxnSpPr>
          <p:nvPr/>
        </p:nvCxnSpPr>
        <p:spPr>
          <a:xfrm>
            <a:off x="7724400" y="2956300"/>
            <a:ext cx="0" cy="27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6" name="Google Shape;916;p74"/>
          <p:cNvCxnSpPr>
            <a:stCxn id="905" idx="3"/>
            <a:endCxn id="906" idx="1"/>
          </p:cNvCxnSpPr>
          <p:nvPr/>
        </p:nvCxnSpPr>
        <p:spPr>
          <a:xfrm>
            <a:off x="5725650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7" name="Google Shape;917;p74"/>
          <p:cNvCxnSpPr>
            <a:stCxn id="906" idx="3"/>
            <a:endCxn id="907" idx="1"/>
          </p:cNvCxnSpPr>
          <p:nvPr/>
        </p:nvCxnSpPr>
        <p:spPr>
          <a:xfrm>
            <a:off x="6909075" y="35974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8" name="Google Shape;918;p74"/>
          <p:cNvCxnSpPr>
            <a:stCxn id="905" idx="2"/>
            <a:endCxn id="908" idx="0"/>
          </p:cNvCxnSpPr>
          <p:nvPr/>
        </p:nvCxnSpPr>
        <p:spPr>
          <a:xfrm>
            <a:off x="535755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9" name="Google Shape;919;p74"/>
          <p:cNvCxnSpPr>
            <a:stCxn id="906" idx="2"/>
            <a:endCxn id="909" idx="0"/>
          </p:cNvCxnSpPr>
          <p:nvPr/>
        </p:nvCxnSpPr>
        <p:spPr>
          <a:xfrm>
            <a:off x="6540975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0" name="Google Shape;920;p74"/>
          <p:cNvCxnSpPr>
            <a:stCxn id="907" idx="2"/>
            <a:endCxn id="910" idx="0"/>
          </p:cNvCxnSpPr>
          <p:nvPr/>
        </p:nvCxnSpPr>
        <p:spPr>
          <a:xfrm>
            <a:off x="7724400" y="3965525"/>
            <a:ext cx="0" cy="30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1" name="Google Shape;921;p74"/>
          <p:cNvCxnSpPr>
            <a:stCxn id="908" idx="3"/>
            <a:endCxn id="909" idx="1"/>
          </p:cNvCxnSpPr>
          <p:nvPr/>
        </p:nvCxnSpPr>
        <p:spPr>
          <a:xfrm>
            <a:off x="5725650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2" name="Google Shape;922;p74"/>
          <p:cNvCxnSpPr>
            <a:stCxn id="909" idx="3"/>
            <a:endCxn id="910" idx="1"/>
          </p:cNvCxnSpPr>
          <p:nvPr/>
        </p:nvCxnSpPr>
        <p:spPr>
          <a:xfrm>
            <a:off x="6909075" y="4636925"/>
            <a:ext cx="44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3" name="Google Shape;923;p74"/>
          <p:cNvCxnSpPr>
            <a:stCxn id="924" idx="3"/>
            <a:endCxn id="902" idx="1"/>
          </p:cNvCxnSpPr>
          <p:nvPr/>
        </p:nvCxnSpPr>
        <p:spPr>
          <a:xfrm>
            <a:off x="4667250" y="2588200"/>
            <a:ext cx="32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5" name="Google Shape;925;p74"/>
          <p:cNvCxnSpPr>
            <a:endCxn id="905" idx="1"/>
          </p:cNvCxnSpPr>
          <p:nvPr/>
        </p:nvCxnSpPr>
        <p:spPr>
          <a:xfrm>
            <a:off x="4675050" y="35974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6" name="Google Shape;926;p74"/>
          <p:cNvCxnSpPr/>
          <p:nvPr/>
        </p:nvCxnSpPr>
        <p:spPr>
          <a:xfrm>
            <a:off x="4670000" y="4636925"/>
            <a:ext cx="3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7" name="Google Shape;927;p74"/>
          <p:cNvCxnSpPr>
            <a:stCxn id="928" idx="2"/>
            <a:endCxn id="902" idx="0"/>
          </p:cNvCxnSpPr>
          <p:nvPr/>
        </p:nvCxnSpPr>
        <p:spPr>
          <a:xfrm>
            <a:off x="5357550" y="19288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9" name="Google Shape;929;p74"/>
          <p:cNvCxnSpPr/>
          <p:nvPr/>
        </p:nvCxnSpPr>
        <p:spPr>
          <a:xfrm>
            <a:off x="6540975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30" name="Google Shape;930;p74"/>
          <p:cNvCxnSpPr/>
          <p:nvPr/>
        </p:nvCxnSpPr>
        <p:spPr>
          <a:xfrm>
            <a:off x="7724400" y="1928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31" name="Google Shape;931;p74"/>
          <p:cNvSpPr txBox="1"/>
          <p:nvPr/>
        </p:nvSpPr>
        <p:spPr>
          <a:xfrm>
            <a:off x="727800" y="1401500"/>
            <a:ext cx="1352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Done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2" name="Google Shape;932;p74"/>
          <p:cNvSpPr txBox="1"/>
          <p:nvPr/>
        </p:nvSpPr>
        <p:spPr>
          <a:xfrm>
            <a:off x="4999225" y="2263950"/>
            <a:ext cx="73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a[0,0]*b[0,0]</a:t>
            </a:r>
            <a:br>
              <a:rPr lang="en" sz="700">
                <a:latin typeface="Lato"/>
                <a:ea typeface="Lato"/>
                <a:cs typeface="Lato"/>
                <a:sym typeface="Lato"/>
              </a:rPr>
            </a:br>
            <a:r>
              <a:rPr lang="en" sz="700">
                <a:latin typeface="Lato"/>
                <a:ea typeface="Lato"/>
                <a:cs typeface="Lato"/>
                <a:sym typeface="Lato"/>
              </a:rPr>
              <a:t>+a[0,1]*b[1,0]+a[0,2]*b[2,0]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3" name="Google Shape;933;p74"/>
          <p:cNvSpPr txBox="1"/>
          <p:nvPr/>
        </p:nvSpPr>
        <p:spPr>
          <a:xfrm>
            <a:off x="5017925" y="32617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a[1,0]*b[0,0]+a[1,1]*b[1,0]+a[1,2]*b[2,0]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4" name="Google Shape;934;p74"/>
          <p:cNvSpPr txBox="1"/>
          <p:nvPr/>
        </p:nvSpPr>
        <p:spPr>
          <a:xfrm>
            <a:off x="6177775" y="2264195"/>
            <a:ext cx="7362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a[0,0]*b[0,1]+a[0,1]*b[1,1]+a[0,2]*b[2,1]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5" name="Google Shape;935;p74"/>
          <p:cNvSpPr txBox="1"/>
          <p:nvPr/>
        </p:nvSpPr>
        <p:spPr>
          <a:xfrm>
            <a:off x="5017950" y="43012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a[2,0]*b[0,0]+a[2,1]*b[1,0]+</a:t>
            </a:r>
            <a:endParaRPr sz="7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a[2,2]*b[2,0]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6" name="Google Shape;936;p74"/>
          <p:cNvSpPr txBox="1"/>
          <p:nvPr/>
        </p:nvSpPr>
        <p:spPr>
          <a:xfrm>
            <a:off x="6216525" y="3261732"/>
            <a:ext cx="707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a[1,0]*b[0,1]+a[1,1]*b[1,1]+a[1,2]*b[2,1]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7" name="Google Shape;937;p74"/>
          <p:cNvSpPr txBox="1"/>
          <p:nvPr/>
        </p:nvSpPr>
        <p:spPr>
          <a:xfrm>
            <a:off x="7366100" y="224568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a[1,0]*b[0,2]+a[0,1]*b[1,2]+a[0,2]*b[2,2]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8" name="Google Shape;938;p74"/>
          <p:cNvSpPr txBox="1"/>
          <p:nvPr/>
        </p:nvSpPr>
        <p:spPr>
          <a:xfrm>
            <a:off x="6187125" y="4301225"/>
            <a:ext cx="707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a[2,0]*b[0,1]+a[2,1]*b[1,1]+a[2,2]*b[2,1]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9" name="Google Shape;939;p74"/>
          <p:cNvSpPr txBox="1"/>
          <p:nvPr/>
        </p:nvSpPr>
        <p:spPr>
          <a:xfrm>
            <a:off x="7380300" y="3257250"/>
            <a:ext cx="707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a[1,0]*b[0,2]+a[1,1]*b[1,2]+a[1,2]*b[2,2]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0" name="Google Shape;940;p74"/>
          <p:cNvSpPr txBox="1"/>
          <p:nvPr/>
        </p:nvSpPr>
        <p:spPr>
          <a:xfrm>
            <a:off x="7380300" y="4273827"/>
            <a:ext cx="707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a[2,0]*b[0,2]+a[2,1]*b[1,2]+</a:t>
            </a:r>
            <a:endParaRPr sz="7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a[2,2]*b[2,2]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9404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bit of context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7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Google Cloud TPU v2</a:t>
            </a:r>
            <a:endParaRPr/>
          </a:p>
        </p:txBody>
      </p:sp>
      <p:sp>
        <p:nvSpPr>
          <p:cNvPr id="946" name="Google Shape;946;p75"/>
          <p:cNvSpPr txBox="1">
            <a:spLocks noGrp="1"/>
          </p:cNvSpPr>
          <p:nvPr>
            <p:ph type="body" idx="1"/>
          </p:nvPr>
        </p:nvSpPr>
        <p:spPr>
          <a:xfrm>
            <a:off x="729450" y="220752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2  systolic array of 128x128 ALU (Arithmetic Logical Units), for 32,768 ALUs for 16 bit floating point values in a single processor.</a:t>
            </a:r>
            <a:endParaRPr sz="24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76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of the Google Coral TPU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7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 that are needed in the Coral TPU</a:t>
            </a:r>
            <a:endParaRPr/>
          </a:p>
        </p:txBody>
      </p:sp>
      <p:sp>
        <p:nvSpPr>
          <p:cNvPr id="957" name="Google Shape;957;p77"/>
          <p:cNvSpPr txBox="1">
            <a:spLocks noGrp="1"/>
          </p:cNvSpPr>
          <p:nvPr>
            <p:ph type="body" idx="1"/>
          </p:nvPr>
        </p:nvSpPr>
        <p:spPr>
          <a:xfrm>
            <a:off x="727650" y="223795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The Coral TPU supports only INT8 number format. The output of the TPU is floating point.</a:t>
            </a:r>
            <a:endParaRPr sz="24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7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Reading material</a:t>
            </a:r>
            <a:endParaRPr/>
          </a:p>
        </p:txBody>
      </p:sp>
      <p:sp>
        <p:nvSpPr>
          <p:cNvPr id="963" name="Google Shape;963;p7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In-Datacenter Performance Analysis of a Tensor Processing Unit</a:t>
            </a:r>
            <a:endParaRPr sz="24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https://arxiv.org/abs/1704.04760</a:t>
            </a:r>
            <a:endParaRPr sz="2400"/>
          </a:p>
        </p:txBody>
      </p:sp>
    </p:spTree>
  </p:cSld>
  <p:clrMapOvr>
    <a:masterClrMapping/>
  </p:clrMapOvr>
  <p:transition spd="slow"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Lite - a primer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>
            <a:spLocks noGrp="1"/>
          </p:cNvSpPr>
          <p:nvPr>
            <p:ph type="title"/>
          </p:nvPr>
        </p:nvSpPr>
        <p:spPr>
          <a:xfrm>
            <a:off x="694050" y="1172925"/>
            <a:ext cx="77559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Mobile and embedded devices</a:t>
            </a:r>
            <a:endParaRPr sz="3600"/>
          </a:p>
        </p:txBody>
      </p:sp>
      <p:sp>
        <p:nvSpPr>
          <p:cNvPr id="169" name="Google Shape;169;p21"/>
          <p:cNvSpPr txBox="1">
            <a:spLocks noGrp="1"/>
          </p:cNvSpPr>
          <p:nvPr>
            <p:ph type="body" idx="1"/>
          </p:nvPr>
        </p:nvSpPr>
        <p:spPr>
          <a:xfrm>
            <a:off x="730050" y="1873725"/>
            <a:ext cx="8085900" cy="27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Definition of </a:t>
            </a:r>
            <a:r>
              <a:rPr lang="en" sz="1600" b="1"/>
              <a:t>Embedded Devices</a:t>
            </a:r>
            <a:r>
              <a:rPr lang="en" sz="1600"/>
              <a:t>: </a:t>
            </a:r>
            <a:br>
              <a:rPr lang="en" sz="1600"/>
            </a:br>
            <a:r>
              <a:rPr lang="en" sz="1600"/>
              <a:t>An embedded device is an object that contains a </a:t>
            </a:r>
            <a:r>
              <a:rPr lang="en" sz="1600" b="1"/>
              <a:t>special-purpose computing system</a:t>
            </a:r>
            <a:r>
              <a:rPr lang="en" sz="1600"/>
              <a:t>. The system, which is completely enclosed by the object, may or may not be able to connect to the Internet.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Generally, an embedded device's operating system will only run a </a:t>
            </a:r>
            <a:r>
              <a:rPr lang="en" sz="1600" b="1"/>
              <a:t>single application</a:t>
            </a:r>
            <a:r>
              <a:rPr lang="en" sz="1600"/>
              <a:t> which helps the device to do its job. Examples of embedded devices include dishwashers, banking ATM machines, routers, point of sale terminals (</a:t>
            </a:r>
            <a:r>
              <a:rPr lang="en" sz="1600">
                <a:uFill>
                  <a:noFill/>
                </a:uFill>
                <a:hlinkClick r:id="rId3"/>
              </a:rPr>
              <a:t>POS terminals</a:t>
            </a:r>
            <a:r>
              <a:rPr lang="en" sz="1600"/>
              <a:t>) and cell phones. Devices that can connect to the Internet are called </a:t>
            </a:r>
            <a:r>
              <a:rPr lang="en" sz="1600" b="1"/>
              <a:t>smart or intelligent</a:t>
            </a:r>
            <a:r>
              <a:rPr lang="en" sz="1600"/>
              <a:t>. If an embedded device can not connect to the Internet, it is called </a:t>
            </a:r>
            <a:r>
              <a:rPr lang="en" sz="1600" b="1"/>
              <a:t>dumb</a:t>
            </a:r>
            <a:r>
              <a:rPr lang="en" sz="1600"/>
              <a:t>.</a:t>
            </a:r>
            <a:endParaRPr sz="1600"/>
          </a:p>
        </p:txBody>
      </p:sp>
    </p:spTree>
  </p:cSld>
  <p:clrMapOvr>
    <a:masterClrMapping/>
  </p:clrMapOvr>
  <p:transition spd="slow">
    <p:fade thruBlk="1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46380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limitations of embedded devices</a:t>
            </a:r>
            <a:endParaRPr/>
          </a:p>
        </p:txBody>
      </p:sp>
      <p:sp>
        <p:nvSpPr>
          <p:cNvPr id="175" name="Google Shape;175;p22"/>
          <p:cNvSpPr txBox="1">
            <a:spLocks noGrp="1"/>
          </p:cNvSpPr>
          <p:nvPr>
            <p:ph type="body" idx="1"/>
          </p:nvPr>
        </p:nvSpPr>
        <p:spPr>
          <a:xfrm>
            <a:off x="730000" y="2371175"/>
            <a:ext cx="8077200" cy="11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Because embedded systems have </a:t>
            </a:r>
            <a:r>
              <a:rPr lang="en" sz="1800" b="1"/>
              <a:t>limited computing resources</a:t>
            </a:r>
            <a:r>
              <a:rPr lang="en" sz="1800"/>
              <a:t> and </a:t>
            </a:r>
            <a:r>
              <a:rPr lang="en" sz="1800" b="1"/>
              <a:t>strict power requirements</a:t>
            </a:r>
            <a:r>
              <a:rPr lang="en" sz="1800"/>
              <a:t>, writing software for embedded devices is a very specialized field that requires knowledge of both </a:t>
            </a:r>
            <a:r>
              <a:rPr lang="en" sz="1800" b="1"/>
              <a:t>hardware</a:t>
            </a:r>
            <a:r>
              <a:rPr lang="en" sz="1800"/>
              <a:t> components and </a:t>
            </a:r>
            <a:r>
              <a:rPr lang="en" sz="1800" b="1"/>
              <a:t>programming</a:t>
            </a:r>
            <a:r>
              <a:rPr lang="en" sz="1800"/>
              <a:t>.</a:t>
            </a:r>
            <a:endParaRPr sz="1800"/>
          </a:p>
        </p:txBody>
      </p:sp>
      <p:pic>
        <p:nvPicPr>
          <p:cNvPr id="176" name="Google Shape;1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075" y="3889075"/>
            <a:ext cx="1873501" cy="93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1700" y="3913888"/>
            <a:ext cx="887124" cy="887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99950" y="3968525"/>
            <a:ext cx="777850" cy="77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2"/>
          <p:cNvPicPr preferRelativeResize="0"/>
          <p:nvPr/>
        </p:nvPicPr>
        <p:blipFill rotWithShape="1">
          <a:blip r:embed="rId6">
            <a:alphaModFix/>
          </a:blip>
          <a:srcRect b="13329"/>
          <a:stretch/>
        </p:blipFill>
        <p:spPr>
          <a:xfrm>
            <a:off x="7197993" y="3816287"/>
            <a:ext cx="1309032" cy="108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 txBox="1">
            <a:spLocks noGrp="1"/>
          </p:cNvSpPr>
          <p:nvPr>
            <p:ph type="body" idx="1"/>
          </p:nvPr>
        </p:nvSpPr>
        <p:spPr>
          <a:xfrm>
            <a:off x="576925" y="2307475"/>
            <a:ext cx="27336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Model size</a:t>
            </a:r>
            <a:endParaRPr sz="140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We need a small model (file) size to reduce possible download time and RAM usage.</a:t>
            </a:r>
            <a:endParaRPr sz="1400"/>
          </a:p>
        </p:txBody>
      </p:sp>
      <p:sp>
        <p:nvSpPr>
          <p:cNvPr id="185" name="Google Shape;185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main objectives we must keep in mind</a:t>
            </a:r>
            <a:endParaRPr/>
          </a:p>
        </p:txBody>
      </p:sp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3397650" y="2307475"/>
            <a:ext cx="27336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Latency, Battery and heat</a:t>
            </a:r>
            <a:endParaRPr sz="140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We need to reduce amount of computations needed for inference</a:t>
            </a:r>
            <a:endParaRPr sz="1400"/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1"/>
          </p:nvPr>
        </p:nvSpPr>
        <p:spPr>
          <a:xfrm>
            <a:off x="6218375" y="2307475"/>
            <a:ext cx="27336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Other constraints</a:t>
            </a:r>
            <a:endParaRPr sz="140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We may have additional constraints. For example no UI or user interaction. Or slow computational power.</a:t>
            </a:r>
            <a:endParaRPr sz="1400"/>
          </a:p>
        </p:txBody>
      </p:sp>
      <p:pic>
        <p:nvPicPr>
          <p:cNvPr id="188" name="Google Shape;188;p23"/>
          <p:cNvPicPr preferRelativeResize="0"/>
          <p:nvPr/>
        </p:nvPicPr>
        <p:blipFill rotWithShape="1">
          <a:blip r:embed="rId3">
            <a:alphaModFix/>
          </a:blip>
          <a:srcRect b="13329"/>
          <a:stretch/>
        </p:blipFill>
        <p:spPr>
          <a:xfrm>
            <a:off x="1003605" y="3875150"/>
            <a:ext cx="1309033" cy="108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6875" y="3972738"/>
            <a:ext cx="887124" cy="887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5250" y="3947913"/>
            <a:ext cx="1873501" cy="9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 to use a model on the edge</a:t>
            </a:r>
            <a:endParaRPr/>
          </a:p>
        </p:txBody>
      </p:sp>
      <p:sp>
        <p:nvSpPr>
          <p:cNvPr id="196" name="Google Shape;196;p24"/>
          <p:cNvSpPr txBox="1">
            <a:spLocks noGrp="1"/>
          </p:cNvSpPr>
          <p:nvPr>
            <p:ph type="body" idx="1"/>
          </p:nvPr>
        </p:nvSpPr>
        <p:spPr>
          <a:xfrm>
            <a:off x="727650" y="217095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●"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Train and save a model (development machine)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●"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Convert the model (development machine)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●"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Copy the converted model on the device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●"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Run inference with the TF Lite interpreter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97" name="Google Shape;197;p24"/>
          <p:cNvCxnSpPr/>
          <p:nvPr/>
        </p:nvCxnSpPr>
        <p:spPr>
          <a:xfrm>
            <a:off x="591975" y="2328375"/>
            <a:ext cx="0" cy="1539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ransition spd="slow">
    <p:fade thruBlk="1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reason to convert a model</a:t>
            </a:r>
            <a:endParaRPr/>
          </a:p>
        </p:txBody>
      </p:sp>
      <p:sp>
        <p:nvSpPr>
          <p:cNvPr id="203" name="Google Shape;203;p25"/>
          <p:cNvSpPr txBox="1">
            <a:spLocks noGrp="1"/>
          </p:cNvSpPr>
          <p:nvPr>
            <p:ph type="body" idx="1"/>
          </p:nvPr>
        </p:nvSpPr>
        <p:spPr>
          <a:xfrm>
            <a:off x="729450" y="1919800"/>
            <a:ext cx="7688700" cy="28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The main reasons to convert the model are 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Font typeface="Raleway"/>
              <a:buChar char="-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Make it smaller (smaller memory footprint)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-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Make inference more efficient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-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Require less memory access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-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Use less energy in inference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To achieve those goals the main component is what is called </a:t>
            </a:r>
            <a:r>
              <a:rPr lang="en" sz="1800" b="1">
                <a:latin typeface="Raleway"/>
                <a:ea typeface="Raleway"/>
                <a:cs typeface="Raleway"/>
                <a:sym typeface="Raleway"/>
              </a:rPr>
              <a:t>QUANTIZATION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.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fer to caption">
            <a:extLst>
              <a:ext uri="{FF2B5EF4-FFF2-40B4-BE49-F238E27FC236}">
                <a16:creationId xmlns:a16="http://schemas.microsoft.com/office/drawing/2014/main" id="{101736ED-33FE-D14C-892D-6632B81F7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963" y="0"/>
            <a:ext cx="695007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37062D-EFD8-0748-8504-DF5BFD8A13B0}"/>
              </a:ext>
            </a:extLst>
          </p:cNvPr>
          <p:cNvSpPr txBox="1"/>
          <p:nvPr/>
        </p:nvSpPr>
        <p:spPr>
          <a:xfrm rot="16200000">
            <a:off x="-1952457" y="2479417"/>
            <a:ext cx="408958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600"/>
              <a:t>Quelle: </a:t>
            </a:r>
            <a:r>
              <a:rPr lang="en-GB" sz="600"/>
              <a:t>https://en.wikipedia.org/wiki/Moore%27s_law#/media/File:Moore's_Law_Transistor_Count_1970-2020.png</a:t>
            </a:r>
            <a:endParaRPr lang="en-CH" sz="600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0813BBBB-037C-354F-9578-54DC17F59108}"/>
              </a:ext>
            </a:extLst>
          </p:cNvPr>
          <p:cNvSpPr/>
          <p:nvPr/>
        </p:nvSpPr>
        <p:spPr>
          <a:xfrm>
            <a:off x="6006904" y="752622"/>
            <a:ext cx="2391508" cy="956603"/>
          </a:xfrm>
          <a:custGeom>
            <a:avLst/>
            <a:gdLst>
              <a:gd name="connsiteX0" fmla="*/ 0 w 2391508"/>
              <a:gd name="connsiteY0" fmla="*/ 815926 h 815926"/>
              <a:gd name="connsiteX1" fmla="*/ 696351 w 2391508"/>
              <a:gd name="connsiteY1" fmla="*/ 407963 h 815926"/>
              <a:gd name="connsiteX2" fmla="*/ 1139483 w 2391508"/>
              <a:gd name="connsiteY2" fmla="*/ 225083 h 815926"/>
              <a:gd name="connsiteX3" fmla="*/ 1659988 w 2391508"/>
              <a:gd name="connsiteY3" fmla="*/ 91440 h 815926"/>
              <a:gd name="connsiteX4" fmla="*/ 2391508 w 2391508"/>
              <a:gd name="connsiteY4" fmla="*/ 0 h 815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91508" h="815926">
                <a:moveTo>
                  <a:pt x="0" y="815926"/>
                </a:moveTo>
                <a:cubicBezTo>
                  <a:pt x="253218" y="661181"/>
                  <a:pt x="506437" y="506437"/>
                  <a:pt x="696351" y="407963"/>
                </a:cubicBezTo>
                <a:cubicBezTo>
                  <a:pt x="886265" y="309489"/>
                  <a:pt x="978877" y="277837"/>
                  <a:pt x="1139483" y="225083"/>
                </a:cubicBezTo>
                <a:cubicBezTo>
                  <a:pt x="1300089" y="172329"/>
                  <a:pt x="1451317" y="128954"/>
                  <a:pt x="1659988" y="91440"/>
                </a:cubicBezTo>
                <a:cubicBezTo>
                  <a:pt x="1868659" y="53926"/>
                  <a:pt x="2130083" y="26963"/>
                  <a:pt x="2391508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5FBE2AA-D5D7-0C4F-8AC4-C256D0490D4A}"/>
              </a:ext>
            </a:extLst>
          </p:cNvPr>
          <p:cNvCxnSpPr>
            <a:cxnSpLocks/>
          </p:cNvCxnSpPr>
          <p:nvPr/>
        </p:nvCxnSpPr>
        <p:spPr>
          <a:xfrm flipH="1">
            <a:off x="2257865" y="1758462"/>
            <a:ext cx="3685735" cy="271506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10942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Quantization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Quantization</a:t>
            </a:r>
            <a:endParaRPr/>
          </a:p>
        </p:txBody>
      </p:sp>
      <p:pic>
        <p:nvPicPr>
          <p:cNvPr id="214" name="Google Shape;21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50800"/>
            <a:ext cx="8839200" cy="1926302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7"/>
          <p:cNvSpPr txBox="1"/>
          <p:nvPr/>
        </p:nvSpPr>
        <p:spPr>
          <a:xfrm>
            <a:off x="3969700" y="4817425"/>
            <a:ext cx="5021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Source:  </a:t>
            </a:r>
            <a:r>
              <a:rPr lang="en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https://sahnimanas.github.io/post/quantization-in-tflite/#deep_compression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 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>
            <a:spLocks noGrp="1"/>
          </p:cNvSpPr>
          <p:nvPr>
            <p:ph type="title"/>
          </p:nvPr>
        </p:nvSpPr>
        <p:spPr>
          <a:xfrm>
            <a:off x="768557" y="593178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Quantization and overflow</a:t>
            </a:r>
            <a:endParaRPr/>
          </a:p>
        </p:txBody>
      </p:sp>
      <p:pic>
        <p:nvPicPr>
          <p:cNvPr id="221" name="Google Shape;2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6513" y="1356625"/>
            <a:ext cx="6972475" cy="3534201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8"/>
          <p:cNvSpPr txBox="1"/>
          <p:nvPr/>
        </p:nvSpPr>
        <p:spPr>
          <a:xfrm>
            <a:off x="3969700" y="4817425"/>
            <a:ext cx="5021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Source:  </a:t>
            </a:r>
            <a:r>
              <a:rPr lang="en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https://sahnimanas.github.io/post/quantization-in-tflite/#deep_compression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 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two types of quantization</a:t>
            </a:r>
            <a:endParaRPr/>
          </a:p>
        </p:txBody>
      </p:sp>
      <p:sp>
        <p:nvSpPr>
          <p:cNvPr id="228" name="Google Shape;228;p29"/>
          <p:cNvSpPr txBox="1">
            <a:spLocks noGrp="1"/>
          </p:cNvSpPr>
          <p:nvPr>
            <p:ph type="body" idx="1"/>
          </p:nvPr>
        </p:nvSpPr>
        <p:spPr>
          <a:xfrm>
            <a:off x="729450" y="2131900"/>
            <a:ext cx="7688700" cy="23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Post-training quantization</a:t>
            </a: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 - more simple and easier to implement and in most cases extremely efficient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Training-aware quantization</a:t>
            </a: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 - more complex that require the re-writing of the computational graph 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(see for example h</a:t>
            </a:r>
            <a:r>
              <a:rPr lang="en" sz="12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ttps://github.com/tensorflow/tensorflow/tree/r1.13/tensorflow/contrib/quantize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)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TensorFlow lite quantize</a:t>
            </a:r>
            <a:endParaRPr/>
          </a:p>
        </p:txBody>
      </p:sp>
      <p:pic>
        <p:nvPicPr>
          <p:cNvPr id="242" name="Google Shape;2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6250" y="2036550"/>
            <a:ext cx="6154800" cy="53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1"/>
          <p:cNvSpPr txBox="1"/>
          <p:nvPr/>
        </p:nvSpPr>
        <p:spPr>
          <a:xfrm>
            <a:off x="203775" y="2754450"/>
            <a:ext cx="8730000" cy="1008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Per-axis (aka per-channel in Conv ops) or per-tensor weights are represented by int8 two’s complement values in the range [-127, 127] with zero-point equal to 0. Per-tensor activations/inputs are represented by int8 two’s complement values in the range [-128, 127], with a zero-point in range [-128, 127].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4" name="Google Shape;244;p31"/>
          <p:cNvSpPr txBox="1"/>
          <p:nvPr/>
        </p:nvSpPr>
        <p:spPr>
          <a:xfrm>
            <a:off x="4890800" y="4817425"/>
            <a:ext cx="4100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Raleway"/>
                <a:ea typeface="Raleway"/>
                <a:cs typeface="Raleway"/>
                <a:sym typeface="Raleway"/>
              </a:rPr>
              <a:t>Source:  </a:t>
            </a:r>
            <a:r>
              <a:rPr lang="en" sz="9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https://www.tensorflow.org/lite/performance/quantization_spec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5" name="Google Shape;245;p31"/>
          <p:cNvSpPr txBox="1"/>
          <p:nvPr/>
        </p:nvSpPr>
        <p:spPr>
          <a:xfrm>
            <a:off x="220075" y="3762350"/>
            <a:ext cx="8730000" cy="8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●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Activations are asymmetric (zero point anywhere in the range)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●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Weights are symmetric (zero point where the original zero is) (we don’t need to multiply by zero, and the weights that are zero remains zero)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of a model on a device</a:t>
            </a:r>
            <a:endParaRPr/>
          </a:p>
        </p:txBody>
      </p:sp>
      <p:pic>
        <p:nvPicPr>
          <p:cNvPr id="288" name="Google Shape;28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400" y="1940500"/>
            <a:ext cx="5713188" cy="2984849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6"/>
          <p:cNvSpPr txBox="1"/>
          <p:nvPr/>
        </p:nvSpPr>
        <p:spPr>
          <a:xfrm rot="-5400000">
            <a:off x="6564325" y="2481850"/>
            <a:ext cx="4156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Source: </a:t>
            </a:r>
            <a:r>
              <a:rPr lang="en" sz="12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https://www.tensorflow.org/lite/convert/index#device_deployment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introduction to TF Lite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lite converter</a:t>
            </a:r>
            <a:endParaRPr/>
          </a:p>
        </p:txBody>
      </p:sp>
      <p:sp>
        <p:nvSpPr>
          <p:cNvPr id="300" name="Google Shape;300;p3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8123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import tensorflow as tf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converter = tf.lite.TFLiteConverter.from_saved_model(saved_model_dir)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tflite_model = converter.convert()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open("converted_model.tflite", "wb").write(tflite_model)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 txBox="1">
            <a:spLocks noGrp="1"/>
          </p:cNvSpPr>
          <p:nvPr>
            <p:ph type="title"/>
          </p:nvPr>
        </p:nvSpPr>
        <p:spPr>
          <a:xfrm>
            <a:off x="782075" y="5556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Lite converter</a:t>
            </a:r>
            <a:endParaRPr/>
          </a:p>
        </p:txBody>
      </p:sp>
      <p:sp>
        <p:nvSpPr>
          <p:cNvPr id="306" name="Google Shape;306;p39"/>
          <p:cNvSpPr txBox="1">
            <a:spLocks noGrp="1"/>
          </p:cNvSpPr>
          <p:nvPr>
            <p:ph type="body" idx="1"/>
          </p:nvPr>
        </p:nvSpPr>
        <p:spPr>
          <a:xfrm>
            <a:off x="727650" y="1498675"/>
            <a:ext cx="7688700" cy="26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converter generates a TensorFlow Lite 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FlatBuffer</a:t>
            </a:r>
            <a:r>
              <a:rPr lang="en" sz="1800"/>
              <a:t>*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Why flatbuffers? Two of the main reasons are:</a:t>
            </a:r>
            <a:endParaRPr sz="1800"/>
          </a:p>
          <a:p>
            <a:pPr marL="457200" marR="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Access to serialized data without parsing/unpacking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Memory efficiency and speed - The only memory needed to access your data is that of the buffer.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Cross platform code with no dependencies</a:t>
            </a:r>
            <a:endParaRPr sz="1800"/>
          </a:p>
        </p:txBody>
      </p:sp>
      <p:sp>
        <p:nvSpPr>
          <p:cNvPr id="307" name="Google Shape;307;p39"/>
          <p:cNvSpPr txBox="1"/>
          <p:nvPr/>
        </p:nvSpPr>
        <p:spPr>
          <a:xfrm>
            <a:off x="223625" y="4446600"/>
            <a:ext cx="8524200" cy="6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* </a:t>
            </a:r>
            <a:r>
              <a:rPr lang="en" sz="1050">
                <a:solidFill>
                  <a:srgbClr val="0288D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FlatBuffers</a:t>
            </a:r>
            <a:r>
              <a:rPr lang="en" sz="105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is an efficient cross platform serialization library for C++, C#, C, Go, Java, JavaScript, Lobster, Lua, TypeScript, PHP, Python, and Rust. It was originally created at Google for game development and other performance-critical applications. [</a:t>
            </a:r>
            <a:r>
              <a:rPr lang="en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https://google.github.io/flatbuffers/</a:t>
            </a:r>
            <a:r>
              <a:rPr lang="en" sz="105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] 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0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Post-training Quantization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11B539F-3254-334F-90A6-7F11AD91C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" y="0"/>
            <a:ext cx="779145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D7655E-2522-7D44-9AA9-F0DA52E9D7FA}"/>
              </a:ext>
            </a:extLst>
          </p:cNvPr>
          <p:cNvSpPr txBox="1"/>
          <p:nvPr/>
        </p:nvSpPr>
        <p:spPr>
          <a:xfrm rot="16200000">
            <a:off x="-2287005" y="2471722"/>
            <a:ext cx="477406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700"/>
              <a:t>Quelle: </a:t>
            </a:r>
            <a:r>
              <a:rPr lang="en-GB" sz="700"/>
              <a:t>https://www.nextbigfuture.com/2019/02/the-end-of-moores-law-in-detail-and-starting-a-new-golden-age.html</a:t>
            </a:r>
            <a:endParaRPr lang="en-CH" sz="700"/>
          </a:p>
        </p:txBody>
      </p:sp>
    </p:spTree>
    <p:extLst>
      <p:ext uri="{BB962C8B-B14F-4D97-AF65-F5344CB8AC3E}">
        <p14:creationId xmlns:p14="http://schemas.microsoft.com/office/powerpoint/2010/main" val="3252921141"/>
      </p:ext>
    </p:extLst>
  </p:cSld>
  <p:clrMapOvr>
    <a:masterClrMapping/>
  </p:clrMapOvr>
  <p:transition spd="slow">
    <p:fade thruBlk="1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1"/>
          <p:cNvSpPr txBox="1">
            <a:spLocks noGrp="1"/>
          </p:cNvSpPr>
          <p:nvPr>
            <p:ph type="title"/>
          </p:nvPr>
        </p:nvSpPr>
        <p:spPr>
          <a:xfrm>
            <a:off x="727650" y="5951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Post-training Quantization decision tree</a:t>
            </a:r>
            <a:endParaRPr/>
          </a:p>
        </p:txBody>
      </p:sp>
      <p:pic>
        <p:nvPicPr>
          <p:cNvPr id="318" name="Google Shape;31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1203" y="1301325"/>
            <a:ext cx="5981600" cy="3631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41"/>
          <p:cNvSpPr txBox="1"/>
          <p:nvPr/>
        </p:nvSpPr>
        <p:spPr>
          <a:xfrm rot="-5400000">
            <a:off x="6564325" y="2481850"/>
            <a:ext cx="4156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Source: </a:t>
            </a:r>
            <a:r>
              <a:rPr lang="en" sz="12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https://www.tensorflow.org/lite/convert/index#device_deployment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0" name="Google Shape;320;p41"/>
          <p:cNvSpPr/>
          <p:nvPr/>
        </p:nvSpPr>
        <p:spPr>
          <a:xfrm>
            <a:off x="2244750" y="4127175"/>
            <a:ext cx="1555500" cy="6717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41"/>
          <p:cNvSpPr txBox="1"/>
          <p:nvPr/>
        </p:nvSpPr>
        <p:spPr>
          <a:xfrm>
            <a:off x="491625" y="4239675"/>
            <a:ext cx="16803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Google Coral TPU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41"/>
          <p:cNvSpPr txBox="1"/>
          <p:nvPr/>
        </p:nvSpPr>
        <p:spPr>
          <a:xfrm>
            <a:off x="248725" y="1404525"/>
            <a:ext cx="2231100" cy="6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You cannot quantize the inputs if you have never seen them.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323" name="Google Shape;323;p41"/>
          <p:cNvCxnSpPr/>
          <p:nvPr/>
        </p:nvCxnSpPr>
        <p:spPr>
          <a:xfrm>
            <a:off x="2004375" y="1989725"/>
            <a:ext cx="2040900" cy="94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Quantization strategies</a:t>
            </a:r>
            <a:endParaRPr/>
          </a:p>
        </p:txBody>
      </p:sp>
      <p:pic>
        <p:nvPicPr>
          <p:cNvPr id="329" name="Google Shape;32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59850"/>
            <a:ext cx="8839200" cy="1777884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2"/>
          <p:cNvSpPr txBox="1"/>
          <p:nvPr/>
        </p:nvSpPr>
        <p:spPr>
          <a:xfrm>
            <a:off x="152400" y="4806075"/>
            <a:ext cx="72639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aleway"/>
                <a:ea typeface="Raleway"/>
                <a:cs typeface="Raleway"/>
                <a:sym typeface="Raleway"/>
              </a:rPr>
              <a:t>Source: </a:t>
            </a:r>
            <a:r>
              <a:rPr lang="en" sz="8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https://www.tensorflow.org/lite/performance/post_training_quantization</a:t>
            </a:r>
            <a:endParaRPr sz="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1" name="Google Shape;331;p42"/>
          <p:cNvSpPr/>
          <p:nvPr/>
        </p:nvSpPr>
        <p:spPr>
          <a:xfrm>
            <a:off x="232400" y="3164200"/>
            <a:ext cx="8536200" cy="3039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2"/>
          <p:cNvSpPr txBox="1"/>
          <p:nvPr/>
        </p:nvSpPr>
        <p:spPr>
          <a:xfrm>
            <a:off x="5736000" y="1468775"/>
            <a:ext cx="16803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Google Coral TPU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3" name="Google Shape;333;p42"/>
          <p:cNvCxnSpPr>
            <a:stCxn id="332" idx="2"/>
          </p:cNvCxnSpPr>
          <p:nvPr/>
        </p:nvCxnSpPr>
        <p:spPr>
          <a:xfrm flipH="1">
            <a:off x="5470350" y="1915475"/>
            <a:ext cx="1105800" cy="1244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3"/>
          <p:cNvSpPr txBox="1">
            <a:spLocks noGrp="1"/>
          </p:cNvSpPr>
          <p:nvPr>
            <p:ph type="title"/>
          </p:nvPr>
        </p:nvSpPr>
        <p:spPr>
          <a:xfrm>
            <a:off x="766025" y="12820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Hybrid quantization - floating point to 8-bits (weight quantization)</a:t>
            </a:r>
            <a:endParaRPr/>
          </a:p>
        </p:txBody>
      </p:sp>
      <p:sp>
        <p:nvSpPr>
          <p:cNvPr id="339" name="Google Shape;339;p43"/>
          <p:cNvSpPr txBox="1">
            <a:spLocks noGrp="1"/>
          </p:cNvSpPr>
          <p:nvPr>
            <p:ph type="body" idx="1"/>
          </p:nvPr>
        </p:nvSpPr>
        <p:spPr>
          <a:xfrm>
            <a:off x="700175" y="2356850"/>
            <a:ext cx="81501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b="1">
                <a:latin typeface="Courier New"/>
                <a:ea typeface="Courier New"/>
                <a:cs typeface="Courier New"/>
                <a:sym typeface="Courier New"/>
              </a:rPr>
              <a:t>import tensorflow as tf</a:t>
            </a:r>
            <a:br>
              <a:rPr lang="en" sz="1400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>
                <a:latin typeface="Courier New"/>
                <a:ea typeface="Courier New"/>
                <a:cs typeface="Courier New"/>
                <a:sym typeface="Courier New"/>
              </a:rPr>
              <a:t>converter = tf.lite.TFLiteConverter.from_saved_model(saved_model_dir)</a:t>
            </a:r>
            <a:br>
              <a:rPr lang="en" sz="1400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>
                <a:latin typeface="Courier New"/>
                <a:ea typeface="Courier New"/>
                <a:cs typeface="Courier New"/>
                <a:sym typeface="Courier New"/>
              </a:rPr>
              <a:t>converter.optimizations = [</a:t>
            </a:r>
            <a:r>
              <a:rPr lang="en" sz="1400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tf.lite.Optimize.OPTIMIZE_FOR_SIZE</a:t>
            </a:r>
            <a:r>
              <a:rPr lang="en" sz="1400" b="1">
                <a:latin typeface="Courier New"/>
                <a:ea typeface="Courier New"/>
                <a:cs typeface="Courier New"/>
                <a:sym typeface="Courier New"/>
              </a:rPr>
              <a:t>]</a:t>
            </a:r>
            <a:br>
              <a:rPr lang="en" sz="1400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>
                <a:latin typeface="Courier New"/>
                <a:ea typeface="Courier New"/>
                <a:cs typeface="Courier New"/>
                <a:sym typeface="Courier New"/>
              </a:rPr>
              <a:t>tflite_quant_model = converter.convert()</a:t>
            </a:r>
            <a:endParaRPr sz="1400" b="1"/>
          </a:p>
        </p:txBody>
      </p:sp>
      <p:sp>
        <p:nvSpPr>
          <p:cNvPr id="340" name="Google Shape;340;p43"/>
          <p:cNvSpPr txBox="1"/>
          <p:nvPr/>
        </p:nvSpPr>
        <p:spPr>
          <a:xfrm>
            <a:off x="285275" y="3740325"/>
            <a:ext cx="85149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At inference, weights are converted from 8-bits of precision to floating point and computed using floating-point kernels. This conversion is done once and cached to reduce latency.</a:t>
            </a:r>
            <a:endParaRPr sz="1800" b="1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1" name="Google Shape;341;p43"/>
          <p:cNvSpPr txBox="1"/>
          <p:nvPr/>
        </p:nvSpPr>
        <p:spPr>
          <a:xfrm>
            <a:off x="152400" y="4806075"/>
            <a:ext cx="72639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aleway"/>
                <a:ea typeface="Raleway"/>
                <a:cs typeface="Raleway"/>
                <a:sym typeface="Raleway"/>
              </a:rPr>
              <a:t>Source: </a:t>
            </a:r>
            <a:r>
              <a:rPr lang="en" sz="8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https://www.tensorflow.org/lite/performance/post_training_quantization</a:t>
            </a:r>
            <a:endParaRPr sz="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4"/>
          <p:cNvSpPr txBox="1">
            <a:spLocks noGrp="1"/>
          </p:cNvSpPr>
          <p:nvPr>
            <p:ph type="title"/>
          </p:nvPr>
        </p:nvSpPr>
        <p:spPr>
          <a:xfrm>
            <a:off x="779425" y="543675"/>
            <a:ext cx="83079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Full integer quantization of weights and activations</a:t>
            </a:r>
            <a:endParaRPr sz="2400"/>
          </a:p>
        </p:txBody>
      </p:sp>
      <p:sp>
        <p:nvSpPr>
          <p:cNvPr id="347" name="Google Shape;347;p44"/>
          <p:cNvSpPr txBox="1"/>
          <p:nvPr/>
        </p:nvSpPr>
        <p:spPr>
          <a:xfrm>
            <a:off x="821275" y="1512902"/>
            <a:ext cx="77613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To do this, you need to measure the dynamic range of activations and inputs by supplying a representative data set. You can simply create an input data generator and provide it to the converter. 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The resulting model should be fully quantized, but any ops that do not have quantized implementations are left in floating point. This allows conversion to occur smoothly, </a:t>
            </a:r>
            <a:r>
              <a:rPr lang="en" sz="1800">
                <a:solidFill>
                  <a:srgbClr val="202124"/>
                </a:solidFill>
                <a:highlight>
                  <a:srgbClr val="FFFF00"/>
                </a:highlight>
                <a:latin typeface="Raleway"/>
                <a:ea typeface="Raleway"/>
                <a:cs typeface="Raleway"/>
                <a:sym typeface="Raleway"/>
              </a:rPr>
              <a:t>but the model won't be compatible with accelerators that require full integer quantization</a:t>
            </a:r>
            <a:r>
              <a:rPr lang="en" sz="18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br>
              <a:rPr lang="en" sz="18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</a:b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Additionally, the model still uses float input and output for convenience.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8" name="Google Shape;348;p44"/>
          <p:cNvSpPr txBox="1"/>
          <p:nvPr/>
        </p:nvSpPr>
        <p:spPr>
          <a:xfrm>
            <a:off x="152400" y="4806075"/>
            <a:ext cx="72639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aleway"/>
                <a:ea typeface="Raleway"/>
                <a:cs typeface="Raleway"/>
                <a:sym typeface="Raleway"/>
              </a:rPr>
              <a:t>Source: </a:t>
            </a:r>
            <a:r>
              <a:rPr lang="en" sz="8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https://www.tensorflow.org/lite/performance/post_training_quantization</a:t>
            </a:r>
            <a:endParaRPr sz="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integer quantization of weights and activations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45"/>
          <p:cNvSpPr txBox="1">
            <a:spLocks noGrp="1"/>
          </p:cNvSpPr>
          <p:nvPr>
            <p:ph type="body" idx="1"/>
          </p:nvPr>
        </p:nvSpPr>
        <p:spPr>
          <a:xfrm>
            <a:off x="729450" y="2302500"/>
            <a:ext cx="8150100" cy="2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import tensorflow as tf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def representative_dataset_gen():</a:t>
            </a:r>
            <a:br>
              <a:rPr lang="en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for _ in range(num_calibration_steps):</a:t>
            </a:r>
            <a:br>
              <a:rPr lang="en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# Get sample input data as a numpy array in a method of your choosing.</a:t>
            </a:r>
            <a:br>
              <a:rPr lang="en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yield [input]</a:t>
            </a: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converter = tf.lite.TFLiteConverter.from_saved_model(saved_model_dir)</a:t>
            </a: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converter.optimizations = [tf.lite.Optimize.DEFAULT]</a:t>
            </a: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converter.representative_dataset = representative_dataset_gen</a:t>
            </a:r>
            <a:br>
              <a:rPr lang="en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tflite_quant_model = converter.convert()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integer quantization of weights and activations</a:t>
            </a:r>
            <a:endParaRPr/>
          </a:p>
        </p:txBody>
      </p:sp>
      <p:sp>
        <p:nvSpPr>
          <p:cNvPr id="360" name="Google Shape;360;p46"/>
          <p:cNvSpPr txBox="1">
            <a:spLocks noGrp="1"/>
          </p:cNvSpPr>
          <p:nvPr>
            <p:ph type="body" idx="1"/>
          </p:nvPr>
        </p:nvSpPr>
        <p:spPr>
          <a:xfrm>
            <a:off x="729450" y="24603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To ensure compatibility with some accelerators (such as the Coral Edge TPU), you can enforce full integer quantization for all ops and use integer inputs and outputs 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1" name="Google Shape;361;p46"/>
          <p:cNvSpPr txBox="1"/>
          <p:nvPr/>
        </p:nvSpPr>
        <p:spPr>
          <a:xfrm>
            <a:off x="210475" y="4656775"/>
            <a:ext cx="8169000" cy="3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Source: official TensorFlow lite documentation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integer quantization of weights and activations*</a:t>
            </a:r>
            <a:endParaRPr/>
          </a:p>
        </p:txBody>
      </p:sp>
      <p:sp>
        <p:nvSpPr>
          <p:cNvPr id="367" name="Google Shape;367;p47"/>
          <p:cNvSpPr txBox="1">
            <a:spLocks noGrp="1"/>
          </p:cNvSpPr>
          <p:nvPr>
            <p:ph type="body" idx="1"/>
          </p:nvPr>
        </p:nvSpPr>
        <p:spPr>
          <a:xfrm>
            <a:off x="729450" y="24603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converter.target_spec.supported_ops =      </a:t>
            </a:r>
            <a:br>
              <a:rPr lang="en" sz="2000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	[tf.lite.OpsSet.TFLITE_BUILTINS_INT8]</a:t>
            </a:r>
            <a:br>
              <a:rPr lang="en" sz="2000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converter.inference_input_type = tf.uint8</a:t>
            </a:r>
            <a:br>
              <a:rPr lang="en" sz="2000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converter.inference_output_type = tf.uint8</a:t>
            </a:r>
            <a:br>
              <a:rPr lang="en" sz="2000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2000" b="1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converter.experimental_new_converter = True</a:t>
            </a:r>
            <a:endParaRPr sz="2000" b="1"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8" name="Google Shape;368;p47"/>
          <p:cNvSpPr txBox="1"/>
          <p:nvPr/>
        </p:nvSpPr>
        <p:spPr>
          <a:xfrm>
            <a:off x="185600" y="4721475"/>
            <a:ext cx="8493000" cy="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* This has been tested with TF version 2.2.0-dev20200113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Compile a model for the Edge TPU</a:t>
            </a:r>
            <a:endParaRPr/>
          </a:p>
        </p:txBody>
      </p:sp>
      <p:sp>
        <p:nvSpPr>
          <p:cNvPr id="374" name="Google Shape;374;p48"/>
          <p:cNvSpPr txBox="1">
            <a:spLocks noGrp="1"/>
          </p:cNvSpPr>
          <p:nvPr>
            <p:ph type="body" idx="1"/>
          </p:nvPr>
        </p:nvSpPr>
        <p:spPr>
          <a:xfrm>
            <a:off x="729450" y="1924525"/>
            <a:ext cx="7688700" cy="16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To run a model on the Coral Edge TPU one needs two components: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Font typeface="Raleway"/>
              <a:buChar char="-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A model quantized for UINT8 (restricted to operations that support UINT8)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-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The compiled version of the quantized model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5" name="Google Shape;375;p48"/>
          <p:cNvSpPr txBox="1"/>
          <p:nvPr/>
        </p:nvSpPr>
        <p:spPr>
          <a:xfrm>
            <a:off x="795400" y="3888550"/>
            <a:ext cx="61422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edgetpu_compiler [options] model...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1 - Size comparison</a:t>
            </a:r>
            <a:endParaRPr/>
          </a:p>
        </p:txBody>
      </p:sp>
      <p:sp>
        <p:nvSpPr>
          <p:cNvPr id="381" name="Google Shape;381;p49"/>
          <p:cNvSpPr txBox="1">
            <a:spLocks noGrp="1"/>
          </p:cNvSpPr>
          <p:nvPr>
            <p:ph type="body" idx="1"/>
          </p:nvPr>
        </p:nvSpPr>
        <p:spPr>
          <a:xfrm>
            <a:off x="689575" y="2445575"/>
            <a:ext cx="7688700" cy="19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→ Folder Bootcamp-Deep-Learning-on-Edge-Devices/profiling</a:t>
            </a:r>
            <a:endParaRPr sz="1200"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# python MobileNetV2_mode_size_comparison.py</a:t>
            </a:r>
            <a:endParaRPr sz="1200"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-rw-r--r--  1 umberto  staff  14621440 Jan 14 13:57 mobilenetv2.h5</a:t>
            </a:r>
            <a:endParaRPr sz="1200"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-rw-r--r--  1 umberto  staff  13978380 Jan 14 13:57 mobilenetv2.tflite</a:t>
            </a:r>
            <a:endParaRPr sz="1200"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-rw-r--r--  1 umberto  staff   3579720 Jan 14 13:57 mobilenetv2_opt.tflite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200"/>
          </a:p>
        </p:txBody>
      </p:sp>
    </p:spTree>
  </p:cSld>
  <p:clrMapOvr>
    <a:masterClrMapping/>
  </p:clrMapOvr>
  <p:transition spd="slow">
    <p:fade thruBlk="1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5"/>
          <p:cNvSpPr txBox="1">
            <a:spLocks noGrp="1"/>
          </p:cNvSpPr>
          <p:nvPr>
            <p:ph type="title"/>
          </p:nvPr>
        </p:nvSpPr>
        <p:spPr>
          <a:xfrm>
            <a:off x="727800" y="5725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Effect of TPU </a:t>
            </a:r>
            <a:endParaRPr/>
          </a:p>
        </p:txBody>
      </p:sp>
      <p:sp>
        <p:nvSpPr>
          <p:cNvPr id="413" name="Google Shape;413;p55"/>
          <p:cNvSpPr txBox="1">
            <a:spLocks noGrp="1"/>
          </p:cNvSpPr>
          <p:nvPr>
            <p:ph type="body" idx="1"/>
          </p:nvPr>
        </p:nvSpPr>
        <p:spPr>
          <a:xfrm>
            <a:off x="2337188" y="1917950"/>
            <a:ext cx="1546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TPU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13.0ms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1.2ms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1.2ms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1.2ms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1.1ms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1.1ms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1.1ms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1.1ms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0.5ms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0.4ms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4" name="Google Shape;414;p55"/>
          <p:cNvSpPr txBox="1">
            <a:spLocks noGrp="1"/>
          </p:cNvSpPr>
          <p:nvPr>
            <p:ph type="body" idx="2"/>
          </p:nvPr>
        </p:nvSpPr>
        <p:spPr>
          <a:xfrm>
            <a:off x="5260015" y="1917950"/>
            <a:ext cx="1546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CPU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38.0ms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37.7ms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37.8ms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37.7ms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37.7ms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37.7ms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37.7ms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37.7ms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37.7ms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37.7ms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5" name="Google Shape;415;p55"/>
          <p:cNvSpPr txBox="1"/>
          <p:nvPr/>
        </p:nvSpPr>
        <p:spPr>
          <a:xfrm>
            <a:off x="833925" y="1331375"/>
            <a:ext cx="75126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4 layer, each 1024 neurons; MNIST classification; ReLU Activation functions; inference running time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516899894"/>
      </p:ext>
    </p:extLst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0050" y="884700"/>
            <a:ext cx="5805600" cy="3603999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2"/>
          <p:cNvSpPr txBox="1"/>
          <p:nvPr/>
        </p:nvSpPr>
        <p:spPr>
          <a:xfrm>
            <a:off x="92025" y="4741750"/>
            <a:ext cx="66252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Diagram source: NAE Regional Meeting: https://sites.google.com/view/naeregionalsymposium</a:t>
            </a:r>
            <a:endParaRPr sz="10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  <p:sp>
        <p:nvSpPr>
          <p:cNvPr id="413" name="Google Shape;413;p52"/>
          <p:cNvSpPr txBox="1"/>
          <p:nvPr/>
        </p:nvSpPr>
        <p:spPr>
          <a:xfrm>
            <a:off x="258159" y="711717"/>
            <a:ext cx="2492100" cy="3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“Moore's law is the observation that </a:t>
            </a:r>
            <a:r>
              <a:rPr lang="en" sz="240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number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 of </a:t>
            </a:r>
            <a:r>
              <a:rPr lang="en" sz="240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transistors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 in a dense </a:t>
            </a:r>
            <a:r>
              <a:rPr lang="en" sz="240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integrated circuit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 doubles about every two years”. 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From Wikipedia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 </a:t>
            </a:r>
            <a:endParaRPr sz="24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6"/>
          <p:cNvSpPr txBox="1">
            <a:spLocks noGrp="1"/>
          </p:cNvSpPr>
          <p:nvPr>
            <p:ph type="title"/>
          </p:nvPr>
        </p:nvSpPr>
        <p:spPr>
          <a:xfrm>
            <a:off x="727800" y="5725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effect of TPU is not always evident</a:t>
            </a:r>
            <a:endParaRPr/>
          </a:p>
        </p:txBody>
      </p:sp>
      <p:sp>
        <p:nvSpPr>
          <p:cNvPr id="421" name="Google Shape;421;p56"/>
          <p:cNvSpPr txBox="1"/>
          <p:nvPr/>
        </p:nvSpPr>
        <p:spPr>
          <a:xfrm>
            <a:off x="815700" y="1733725"/>
            <a:ext cx="7512600" cy="26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aleway"/>
                <a:ea typeface="Raleway"/>
                <a:cs typeface="Raleway"/>
                <a:sym typeface="Raleway"/>
              </a:rPr>
              <a:t>If the operations are between small matrices, you will not see any difference!</a:t>
            </a:r>
            <a:endParaRPr sz="3600"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312075951"/>
      </p:ext>
    </p:extLst>
  </p:cSld>
  <p:clrMapOvr>
    <a:masterClrMapping/>
  </p:clrMapOvr>
  <p:transition spd="slow">
    <p:fade thruBlk="1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Hands-on session (1/4)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https://colab.research.google.com/drive/1v18ICGO9ccTfyo2fKzMbiq9XgQ4zvLik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  <p:transition spd="slow">
    <p:fade thruBlk="1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2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Hands-on session (2/4)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https://colab.research.google.com/drive/1ob7AexaeWiaQiFWWuak4agcMxXiL0ms7</a:t>
            </a:r>
            <a:r>
              <a:rPr lang="en" dirty="0"/>
              <a:t>  </a:t>
            </a:r>
            <a:endParaRPr dirty="0"/>
          </a:p>
        </p:txBody>
      </p:sp>
    </p:spTree>
  </p:cSld>
  <p:clrMapOvr>
    <a:masterClrMapping/>
  </p:clrMapOvr>
  <p:transition spd="slow">
    <p:fade thruBlk="1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2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Hands-on session (3/4) </a:t>
            </a:r>
            <a:endParaRPr dirty="0"/>
          </a:p>
          <a:p>
            <a:pPr lvl="0"/>
            <a:r>
              <a:rPr lang="en-GB" u="sng" dirty="0">
                <a:solidFill>
                  <a:schemeClr val="hlink"/>
                </a:solidFill>
              </a:rPr>
              <a:t>https://</a:t>
            </a:r>
            <a:r>
              <a:rPr lang="en-GB" u="sng" dirty="0" err="1">
                <a:solidFill>
                  <a:schemeClr val="hlink"/>
                </a:solidFill>
              </a:rPr>
              <a:t>colab.research.google.com</a:t>
            </a:r>
            <a:r>
              <a:rPr lang="en-GB" u="sng" dirty="0">
                <a:solidFill>
                  <a:schemeClr val="hlink"/>
                </a:solidFill>
              </a:rPr>
              <a:t>/</a:t>
            </a:r>
            <a:r>
              <a:rPr lang="en-GB" u="sng" dirty="0" err="1">
                <a:solidFill>
                  <a:schemeClr val="hlink"/>
                </a:solidFill>
              </a:rPr>
              <a:t>github</a:t>
            </a:r>
            <a:r>
              <a:rPr lang="en-GB" u="sng" dirty="0">
                <a:solidFill>
                  <a:schemeClr val="hlink"/>
                </a:solidFill>
              </a:rPr>
              <a:t>/google-coral/tutorials/blob/master/retrain_classification_ptq_tf2.ipynb#scrollTo=srOYhMYfx9XH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842622"/>
      </p:ext>
    </p:extLst>
  </p:cSld>
  <p:clrMapOvr>
    <a:masterClrMapping/>
  </p:clrMapOvr>
  <p:transition spd="slow">
    <p:fade thruBlk="1"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3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Hands-on session (3/4)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this demo is the same as (2/4) with the only difference that it uses a different network.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https://colab.research.google.com/drive/1NsrA_ABfVulXRfs3HgKvKZyggVuJG0oM</a:t>
            </a:r>
            <a:r>
              <a:rPr lang="en"/>
              <a:t>   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17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To overcome the limitations we need to use task specific architectures</a:t>
            </a:r>
            <a:endParaRPr sz="3600"/>
          </a:p>
        </p:txBody>
      </p:sp>
      <p:sp>
        <p:nvSpPr>
          <p:cNvPr id="419" name="Google Shape;419;p53"/>
          <p:cNvSpPr txBox="1">
            <a:spLocks noGrp="1"/>
          </p:cNvSpPr>
          <p:nvPr>
            <p:ph type="body" idx="1"/>
          </p:nvPr>
        </p:nvSpPr>
        <p:spPr>
          <a:xfrm>
            <a:off x="727650" y="2912505"/>
            <a:ext cx="7688700" cy="17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latin typeface="Arial" panose="020B0604020202020204" pitchFamily="34" charset="0"/>
                <a:ea typeface="Raleway"/>
                <a:cs typeface="Arial" panose="020B0604020202020204" pitchFamily="34" charset="0"/>
                <a:sym typeface="Raleway"/>
              </a:rPr>
              <a:t>Task specific architecture: an architecture that does one thing and only one, but very efficiently.</a:t>
            </a:r>
            <a:endParaRPr sz="3000">
              <a:latin typeface="Arial" panose="020B0604020202020204" pitchFamily="34" charset="0"/>
              <a:ea typeface="Raleway"/>
              <a:cs typeface="Arial" panose="020B0604020202020204" pitchFamily="34" charset="0"/>
              <a:sym typeface="Raleway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8"/>
          <p:cNvSpPr txBox="1">
            <a:spLocks noGrp="1"/>
          </p:cNvSpPr>
          <p:nvPr>
            <p:ph type="title"/>
          </p:nvPr>
        </p:nvSpPr>
        <p:spPr>
          <a:xfrm>
            <a:off x="639900" y="54700"/>
            <a:ext cx="85041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CPU does the computation in a sequential process</a:t>
            </a:r>
            <a:endParaRPr/>
          </a:p>
        </p:txBody>
      </p:sp>
      <p:sp>
        <p:nvSpPr>
          <p:cNvPr id="452" name="Google Shape;452;p58"/>
          <p:cNvSpPr txBox="1"/>
          <p:nvPr/>
        </p:nvSpPr>
        <p:spPr>
          <a:xfrm>
            <a:off x="882075" y="4782725"/>
            <a:ext cx="7281900" cy="3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Multiply-add operation on CPU. Credits for this image go to </a:t>
            </a:r>
            <a:r>
              <a:rPr lang="en" sz="1000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/>
              </a:rPr>
              <a:t>this Google Cloud article</a:t>
            </a:r>
            <a:r>
              <a:rPr lang="en" sz="10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3" name="Google Shape;453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451" y="1853850"/>
            <a:ext cx="7707750" cy="2577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1865504"/>
      </p:ext>
    </p:extLst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9"/>
          <p:cNvSpPr txBox="1">
            <a:spLocks noGrp="1"/>
          </p:cNvSpPr>
          <p:nvPr>
            <p:ph type="title"/>
          </p:nvPr>
        </p:nvSpPr>
        <p:spPr>
          <a:xfrm>
            <a:off x="656913" y="12302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GPU parallelize many sequential processes</a:t>
            </a:r>
            <a:endParaRPr/>
          </a:p>
        </p:txBody>
      </p:sp>
      <p:pic>
        <p:nvPicPr>
          <p:cNvPr id="459" name="Google Shape;45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1675" y="1846026"/>
            <a:ext cx="6820650" cy="2856149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59"/>
          <p:cNvSpPr txBox="1"/>
          <p:nvPr/>
        </p:nvSpPr>
        <p:spPr>
          <a:xfrm>
            <a:off x="882075" y="4782725"/>
            <a:ext cx="7281900" cy="3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Multiply-add operation on GPU. Credits for this image go to </a:t>
            </a:r>
            <a:r>
              <a:rPr lang="en" sz="1000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/>
              </a:rPr>
              <a:t>this Google Cloud article</a:t>
            </a:r>
            <a:r>
              <a:rPr lang="en" sz="10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702355647"/>
      </p:ext>
    </p:extLst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4473</TotalTime>
  <Words>3851</Words>
  <Application>Microsoft Macintosh PowerPoint</Application>
  <PresentationFormat>On-screen Show (16:9)</PresentationFormat>
  <Paragraphs>354</Paragraphs>
  <Slides>64</Slides>
  <Notes>59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64</vt:i4>
      </vt:variant>
    </vt:vector>
  </HeadingPairs>
  <TitlesOfParts>
    <vt:vector size="73" baseType="lpstr">
      <vt:lpstr>Raleway</vt:lpstr>
      <vt:lpstr>Calibri</vt:lpstr>
      <vt:lpstr>Courier New</vt:lpstr>
      <vt:lpstr>Roboto</vt:lpstr>
      <vt:lpstr>Calibri Light</vt:lpstr>
      <vt:lpstr>Arial</vt:lpstr>
      <vt:lpstr>Lato</vt:lpstr>
      <vt:lpstr>Streamline</vt:lpstr>
      <vt:lpstr>Office Theme</vt:lpstr>
      <vt:lpstr>Let’s wake up</vt:lpstr>
      <vt:lpstr>TPUs, GPUs, CPUs and edge devices</vt:lpstr>
      <vt:lpstr>A bit of context</vt:lpstr>
      <vt:lpstr>PowerPoint Presentation</vt:lpstr>
      <vt:lpstr>PowerPoint Presentation</vt:lpstr>
      <vt:lpstr>PowerPoint Presentation</vt:lpstr>
      <vt:lpstr>To overcome the limitations we need to use task specific architectures</vt:lpstr>
      <vt:lpstr>A CPU does the computation in a sequential process</vt:lpstr>
      <vt:lpstr>A GPU parallelize many sequential processes</vt:lpstr>
      <vt:lpstr>Tensor Processing Unit (TPU)</vt:lpstr>
      <vt:lpstr>TPU uses an architecture called systolic architecture</vt:lpstr>
      <vt:lpstr>TPUs turn out to be very energy efficient</vt:lpstr>
      <vt:lpstr>Carbon footprint of training networks*</vt:lpstr>
      <vt:lpstr>TPU Limitations</vt:lpstr>
      <vt:lpstr>TPU</vt:lpstr>
      <vt:lpstr>TPU</vt:lpstr>
      <vt:lpstr>Coral Edge TPU</vt:lpstr>
      <vt:lpstr>TPU version</vt:lpstr>
      <vt:lpstr>Key enabler of the performance of TPUs</vt:lpstr>
      <vt:lpstr>Systolic matrix multiplication example</vt:lpstr>
      <vt:lpstr>Systolic matrix multiplication example</vt:lpstr>
      <vt:lpstr>Systolic matrix multiplication example</vt:lpstr>
      <vt:lpstr>Systolic matrix multiplication example</vt:lpstr>
      <vt:lpstr>Systolic matrix multiplication example</vt:lpstr>
      <vt:lpstr>Systolic matrix multiplication example</vt:lpstr>
      <vt:lpstr>Systolic matrix multiplication example</vt:lpstr>
      <vt:lpstr>Systolic matrix multiplication example</vt:lpstr>
      <vt:lpstr>Systolic matrix multiplication example</vt:lpstr>
      <vt:lpstr>Systolic matrix multiplication example</vt:lpstr>
      <vt:lpstr>Example of Google Cloud TPU v2</vt:lpstr>
      <vt:lpstr>Limitations of the Google Coral TPU</vt:lpstr>
      <vt:lpstr>Components that are needed in the Coral TPU</vt:lpstr>
      <vt:lpstr>Reading material</vt:lpstr>
      <vt:lpstr>TensorFlow Lite - a primer</vt:lpstr>
      <vt:lpstr>Mobile and embedded devices</vt:lpstr>
      <vt:lpstr>What are the limitations of embedded devices</vt:lpstr>
      <vt:lpstr>What are the main objectives we must keep in mind</vt:lpstr>
      <vt:lpstr>Process to use a model on the edge</vt:lpstr>
      <vt:lpstr>Main reason to convert a model</vt:lpstr>
      <vt:lpstr>Quantization</vt:lpstr>
      <vt:lpstr>Quantization</vt:lpstr>
      <vt:lpstr>Quantization and overflow</vt:lpstr>
      <vt:lpstr>There two types of quantization</vt:lpstr>
      <vt:lpstr>How TensorFlow lite quantize</vt:lpstr>
      <vt:lpstr>Deployment of a model on a device</vt:lpstr>
      <vt:lpstr>An introduction to TF Lite</vt:lpstr>
      <vt:lpstr>TensorFlow lite converter</vt:lpstr>
      <vt:lpstr>TensorFlow Lite converter</vt:lpstr>
      <vt:lpstr>Post-training Quantization</vt:lpstr>
      <vt:lpstr>Post-training Quantization decision tree</vt:lpstr>
      <vt:lpstr>Quantization strategies</vt:lpstr>
      <vt:lpstr>Hybrid quantization - floating point to 8-bits (weight quantization)</vt:lpstr>
      <vt:lpstr>Full integer quantization of weights and activations</vt:lpstr>
      <vt:lpstr>Full integer quantization of weights and activations </vt:lpstr>
      <vt:lpstr>Full integer quantization of weights and activations</vt:lpstr>
      <vt:lpstr>Full integer quantization of weights and activations*</vt:lpstr>
      <vt:lpstr>Compile a model for the Edge TPU</vt:lpstr>
      <vt:lpstr>Demo 1 - Size comparison</vt:lpstr>
      <vt:lpstr>Effect of TPU </vt:lpstr>
      <vt:lpstr>The effect of TPU is not always evident</vt:lpstr>
      <vt:lpstr>Hands-on session (1/4) https://colab.research.google.com/drive/1v18ICGO9ccTfyo2fKzMbiq9XgQ4zvLik </vt:lpstr>
      <vt:lpstr>Hands-on session (2/4)  https://colab.research.google.com/drive/1ob7AexaeWiaQiFWWuak4agcMxXiL0ms7  </vt:lpstr>
      <vt:lpstr>Hands-on session (3/4)  https://colab.research.google.com/github/google-coral/tutorials/blob/master/retrain_classification_ptq_tf2.ipynb#scrollTo=srOYhMYfx9XH</vt:lpstr>
      <vt:lpstr>Hands-on session (3/4) NOTE: this demo is the same as (2/4) with the only difference that it uses a different network.  https://colab.research.google.com/drive/1NsrA_ABfVulXRfs3HgKvKZyggVuJG0oM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&amp; TensorFlow 2.0 Roadshow @ Google</dc:title>
  <cp:lastModifiedBy>Michelucci Umberto HSLU I</cp:lastModifiedBy>
  <cp:revision>29</cp:revision>
  <dcterms:modified xsi:type="dcterms:W3CDTF">2024-01-07T14:44:49Z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b0afbd-3cf7-4707-aee4-8dc9d855de29_Enabled">
    <vt:lpwstr>true</vt:lpwstr>
  </property>
  <property fmtid="{D5CDD505-2E9C-101B-9397-08002B2CF9AE}" pid="3" name="MSIP_Label_e8b0afbd-3cf7-4707-aee4-8dc9d855de29_SetDate">
    <vt:lpwstr>2023-09-04T14:16:23Z</vt:lpwstr>
  </property>
  <property fmtid="{D5CDD505-2E9C-101B-9397-08002B2CF9AE}" pid="4" name="MSIP_Label_e8b0afbd-3cf7-4707-aee4-8dc9d855de29_Method">
    <vt:lpwstr>Standard</vt:lpwstr>
  </property>
  <property fmtid="{D5CDD505-2E9C-101B-9397-08002B2CF9AE}" pid="5" name="MSIP_Label_e8b0afbd-3cf7-4707-aee4-8dc9d855de29_Name">
    <vt:lpwstr>intern</vt:lpwstr>
  </property>
  <property fmtid="{D5CDD505-2E9C-101B-9397-08002B2CF9AE}" pid="6" name="MSIP_Label_e8b0afbd-3cf7-4707-aee4-8dc9d855de29_SiteId">
    <vt:lpwstr>75a34008-d7d1-4924-8e78-31fea86f6e68</vt:lpwstr>
  </property>
  <property fmtid="{D5CDD505-2E9C-101B-9397-08002B2CF9AE}" pid="7" name="MSIP_Label_e8b0afbd-3cf7-4707-aee4-8dc9d855de29_ActionId">
    <vt:lpwstr>29b1411a-bc2d-4e59-8e25-f8e8368b4dae</vt:lpwstr>
  </property>
  <property fmtid="{D5CDD505-2E9C-101B-9397-08002B2CF9AE}" pid="8" name="MSIP_Label_e8b0afbd-3cf7-4707-aee4-8dc9d855de29_ContentBits">
    <vt:lpwstr>0</vt:lpwstr>
  </property>
</Properties>
</file>

<file path=docProps/thumbnail.jpeg>
</file>